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64"/>
  </p:notesMasterIdLst>
  <p:sldIdLst>
    <p:sldId id="375" r:id="rId2"/>
    <p:sldId id="376" r:id="rId3"/>
    <p:sldId id="377" r:id="rId4"/>
    <p:sldId id="378" r:id="rId5"/>
    <p:sldId id="379" r:id="rId6"/>
    <p:sldId id="408" r:id="rId7"/>
    <p:sldId id="409" r:id="rId8"/>
    <p:sldId id="410" r:id="rId9"/>
    <p:sldId id="411" r:id="rId10"/>
    <p:sldId id="412" r:id="rId11"/>
    <p:sldId id="413" r:id="rId12"/>
    <p:sldId id="414" r:id="rId13"/>
    <p:sldId id="415" r:id="rId14"/>
    <p:sldId id="416" r:id="rId15"/>
    <p:sldId id="417" r:id="rId16"/>
    <p:sldId id="418" r:id="rId17"/>
    <p:sldId id="323" r:id="rId18"/>
    <p:sldId id="324" r:id="rId19"/>
    <p:sldId id="325" r:id="rId20"/>
    <p:sldId id="316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88" r:id="rId30"/>
    <p:sldId id="389" r:id="rId31"/>
    <p:sldId id="317" r:id="rId32"/>
    <p:sldId id="318" r:id="rId33"/>
    <p:sldId id="406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407" r:id="rId43"/>
    <p:sldId id="402" r:id="rId44"/>
    <p:sldId id="403" r:id="rId45"/>
    <p:sldId id="404" r:id="rId46"/>
    <p:sldId id="405" r:id="rId47"/>
    <p:sldId id="371" r:id="rId48"/>
    <p:sldId id="370" r:id="rId49"/>
    <p:sldId id="372" r:id="rId50"/>
    <p:sldId id="373" r:id="rId51"/>
    <p:sldId id="374" r:id="rId52"/>
    <p:sldId id="326" r:id="rId53"/>
    <p:sldId id="328" r:id="rId54"/>
    <p:sldId id="329" r:id="rId55"/>
    <p:sldId id="330" r:id="rId56"/>
    <p:sldId id="331" r:id="rId57"/>
    <p:sldId id="332" r:id="rId58"/>
    <p:sldId id="333" r:id="rId59"/>
    <p:sldId id="334" r:id="rId60"/>
    <p:sldId id="390" r:id="rId61"/>
    <p:sldId id="391" r:id="rId62"/>
    <p:sldId id="392" r:id="rId6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B4D3986-46C8-4E44-B5AF-D2AA7D72D8C5}">
          <p14:sldIdLst/>
        </p14:section>
        <p14:section name="Introduction" id="{755EE3F0-735C-440F-866F-EC0FAA20BA8C}">
          <p14:sldIdLst>
            <p14:sldId id="375"/>
            <p14:sldId id="376"/>
            <p14:sldId id="377"/>
            <p14:sldId id="378"/>
            <p14:sldId id="379"/>
          </p14:sldIdLst>
        </p14:section>
        <p14:section name="Framework" id="{B68A8BA3-78B2-4F82-8E6A-A6E6F7D6966E}">
          <p14:sldIdLst>
            <p14:sldId id="408"/>
            <p14:sldId id="409"/>
            <p14:sldId id="410"/>
            <p14:sldId id="411"/>
            <p14:sldId id="412"/>
          </p14:sldIdLst>
        </p14:section>
        <p14:section name="User Interface" id="{A4892BDB-28A5-4D75-A114-77D59D896F28}">
          <p14:sldIdLst>
            <p14:sldId id="413"/>
            <p14:sldId id="414"/>
            <p14:sldId id="415"/>
            <p14:sldId id="416"/>
            <p14:sldId id="417"/>
            <p14:sldId id="418"/>
            <p14:sldId id="323"/>
            <p14:sldId id="324"/>
            <p14:sldId id="325"/>
            <p14:sldId id="316"/>
          </p14:sldIdLst>
        </p14:section>
        <p14:section name="Documentation" id="{321B3085-6D4D-45FE-8739-9805DB017970}">
          <p14:sldIdLst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</p14:sldIdLst>
        </p14:section>
        <p14:section name="Python" id="{20B34580-C4B8-4A22-B79A-5407B7332806}">
          <p14:sldIdLst/>
        </p14:section>
        <p14:section name="Indirect Inelastic" id="{B0490C37-4B12-42E2-9824-3BCB43329C3B}">
          <p14:sldIdLst>
            <p14:sldId id="317"/>
            <p14:sldId id="318"/>
          </p14:sldIdLst>
        </p14:section>
        <p14:section name="Reflectometry" id="{81105B00-14D3-4F64-B9B5-E571F005382E}">
          <p14:sldIdLst>
            <p14:sldId id="406"/>
            <p14:sldId id="393"/>
            <p14:sldId id="394"/>
            <p14:sldId id="395"/>
            <p14:sldId id="396"/>
            <p14:sldId id="397"/>
            <p14:sldId id="398"/>
            <p14:sldId id="399"/>
          </p14:sldIdLst>
        </p14:section>
        <p14:section name="Diffraction" id="{6EB82FA1-79EF-4108-A083-BBB5E1A00B4F}">
          <p14:sldIdLst>
            <p14:sldId id="400"/>
            <p14:sldId id="407"/>
            <p14:sldId id="402"/>
            <p14:sldId id="403"/>
            <p14:sldId id="404"/>
            <p14:sldId id="405"/>
          </p14:sldIdLst>
        </p14:section>
        <p14:section name="SANS" id="{1DD590FF-1CE0-4070-814F-19A3C61416FD}">
          <p14:sldIdLst>
            <p14:sldId id="371"/>
            <p14:sldId id="370"/>
            <p14:sldId id="372"/>
            <p14:sldId id="373"/>
            <p14:sldId id="374"/>
          </p14:sldIdLst>
        </p14:section>
        <p14:section name="Muon" id="{A16FDEEA-DA59-4447-8998-0DA46E6127F0}">
          <p14:sldIdLst>
            <p14:sldId id="326"/>
            <p14:sldId id="328"/>
            <p14:sldId id="329"/>
            <p14:sldId id="330"/>
            <p14:sldId id="331"/>
            <p14:sldId id="332"/>
            <p14:sldId id="333"/>
            <p14:sldId id="334"/>
          </p14:sldIdLst>
        </p14:section>
        <p14:section name="Reflectometry" id="{6A25E49E-8FA9-464D-826C-38E7BA411BB5}">
          <p14:sldIdLst/>
        </p14:section>
        <p14:section name="Diffraction" id="{865F7CCE-BCB0-44E8-B1A0-753EEDB9E342}">
          <p14:sldIdLst/>
        </p14:section>
        <p14:section name="Conclusion" id="{68A5001D-DBEF-4EDA-92A5-8D8F15BE9927}">
          <p14:sldIdLst>
            <p14:sldId id="390"/>
            <p14:sldId id="391"/>
            <p14:sldId id="39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9" autoAdjust="0"/>
    <p:restoredTop sz="94698" autoAdjust="0"/>
  </p:normalViewPr>
  <p:slideViewPr>
    <p:cSldViewPr>
      <p:cViewPr varScale="1">
        <p:scale>
          <a:sx n="84" d="100"/>
          <a:sy n="84" d="100"/>
        </p:scale>
        <p:origin x="-110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C5A6BFE7-F88E-47BC-8480-AE0877F66E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2968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23966534-9190-451B-99C9-67CAD4E9FCD7}" type="slidenum">
              <a:rPr lang="en-GB" b="0" smtClean="0">
                <a:latin typeface="Arial" charset="0"/>
              </a:rPr>
              <a:pPr eaLnBrk="1" hangingPunct="1"/>
              <a:t>1</a:t>
            </a:fld>
            <a:endParaRPr lang="en-GB" b="0" smtClean="0">
              <a:latin typeface="Arial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1256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695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6957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56957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0932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714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27145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0818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8752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517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8714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7962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 descr="C:\Mantid\Documents\Images\icons\New Icons\mantid_256.png"/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09" y="625475"/>
            <a:ext cx="5209232" cy="520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SNS_logo_words_trans_back.gi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6097476"/>
            <a:ext cx="971600" cy="650006"/>
          </a:xfrm>
          <a:prstGeom prst="rect">
            <a:avLst/>
          </a:prstGeom>
          <a:noFill/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  <a:noFill/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  <a:noFill/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356314"/>
            <a:ext cx="1708150" cy="36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2" name="Picture 4" descr="C:\Mantid\Documents\Images\ISIS Logo - Transparent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156436"/>
            <a:ext cx="11620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133" name="Picture 5" descr="C:\Mantid\Documents\Images\Tessella_Logo - Transparent.gif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99" y="6165304"/>
            <a:ext cx="1379123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043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6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171450"/>
            <a:ext cx="2057400" cy="5616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171450"/>
            <a:ext cx="6019800" cy="5616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79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70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62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5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7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0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5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8" descr="C:\Mantid\Documents\Images\icons\New Icons\mantid_256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9259" cy="76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767" y="6367259"/>
            <a:ext cx="1159873" cy="2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mantidproject.org/" TargetMode="External"/><Relationship Id="rId4" Type="http://schemas.openxmlformats.org/officeDocument/2006/relationships/hyperlink" Target="mailto:nick.draper@stfc.ac.uk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ntidproject.org/Release_Notes_3_2_Reflectometry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ntidproject.org/ReleaseNotes_3_2_Diffraction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trac.mantidproject.org/mantid/roadmap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3600" dirty="0" smtClean="0"/>
              <a:t>Mantid Release Presentation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1800" dirty="0" smtClean="0"/>
              <a:t>Release 3.2</a:t>
            </a:r>
          </a:p>
          <a:p>
            <a:pPr eaLnBrk="1" hangingPunct="1">
              <a:defRPr/>
            </a:pPr>
            <a:r>
              <a:rPr lang="en-GB" sz="1800" dirty="0" smtClean="0"/>
              <a:t>ISIS</a:t>
            </a:r>
          </a:p>
        </p:txBody>
      </p:sp>
    </p:spTree>
    <p:extLst>
      <p:ext uri="{BB962C8B-B14F-4D97-AF65-F5344CB8AC3E}">
        <p14:creationId xmlns:p14="http://schemas.microsoft.com/office/powerpoint/2010/main" val="26864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Framework – New Algorithms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23528" y="1196752"/>
            <a:ext cx="4320480" cy="4781450"/>
          </a:xfrm>
        </p:spPr>
        <p:txBody>
          <a:bodyPr/>
          <a:lstStyle/>
          <a:p>
            <a:pPr marL="0" indent="0">
              <a:buNone/>
            </a:pPr>
            <a:r>
              <a:rPr lang="en-GB" sz="1900" dirty="0" err="1"/>
              <a:t>LoadIsawSpectrum</a:t>
            </a:r>
            <a:r>
              <a:rPr lang="en-GB" sz="1900" dirty="0"/>
              <a:t> </a:t>
            </a:r>
            <a:r>
              <a:rPr lang="en-GB" sz="1900" dirty="0" err="1" smtClean="0"/>
              <a:t>EstimatePDDetectorResolution</a:t>
            </a:r>
            <a:r>
              <a:rPr lang="en-GB" sz="1900" dirty="0" smtClean="0"/>
              <a:t> </a:t>
            </a:r>
            <a:r>
              <a:rPr lang="en-GB" sz="1900" dirty="0" err="1" smtClean="0"/>
              <a:t>DSFinterp</a:t>
            </a:r>
            <a:endParaRPr lang="en-GB" sz="1900"/>
          </a:p>
          <a:p>
            <a:pPr marL="0" indent="0">
              <a:buNone/>
            </a:pPr>
            <a:r>
              <a:rPr lang="en-GB" sz="1900" smtClean="0"/>
              <a:t>ExportExperimentLog</a:t>
            </a:r>
            <a:r>
              <a:rPr lang="en-GB" sz="1900" dirty="0" smtClean="0"/>
              <a:t> </a:t>
            </a:r>
            <a:r>
              <a:rPr lang="en-GB" sz="1900" dirty="0" err="1" smtClean="0"/>
              <a:t>ExportSampleLogsToCSVFile</a:t>
            </a:r>
            <a:r>
              <a:rPr lang="en-GB" sz="1900" dirty="0" smtClean="0"/>
              <a:t> </a:t>
            </a:r>
            <a:r>
              <a:rPr lang="en-GB" sz="1900" dirty="0" err="1" smtClean="0"/>
              <a:t>AddTimeSeriesLog</a:t>
            </a:r>
            <a:r>
              <a:rPr lang="en-GB" sz="1900" dirty="0" smtClean="0"/>
              <a:t> </a:t>
            </a:r>
            <a:r>
              <a:rPr lang="en-GB" sz="1900" dirty="0" err="1" smtClean="0"/>
              <a:t>LoadILLReflectometry</a:t>
            </a:r>
            <a:r>
              <a:rPr lang="en-GB" sz="1900" dirty="0" smtClean="0"/>
              <a:t> </a:t>
            </a:r>
            <a:r>
              <a:rPr lang="en-GB" sz="1900" dirty="0" err="1" smtClean="0"/>
              <a:t>LoadGSASInstrumentFile</a:t>
            </a:r>
            <a:r>
              <a:rPr lang="en-GB" sz="1900" dirty="0" smtClean="0"/>
              <a:t> </a:t>
            </a:r>
          </a:p>
          <a:p>
            <a:pPr marL="0" indent="0">
              <a:buNone/>
            </a:pPr>
            <a:r>
              <a:rPr lang="en-GB" sz="1900" dirty="0" smtClean="0"/>
              <a:t>SavePlot1D</a:t>
            </a:r>
          </a:p>
          <a:p>
            <a:pPr marL="0" indent="0">
              <a:buNone/>
            </a:pPr>
            <a:r>
              <a:rPr lang="en-GB" sz="1900" dirty="0" err="1" smtClean="0"/>
              <a:t>SpecularReflectionPositionCorrect</a:t>
            </a:r>
            <a:r>
              <a:rPr lang="en-GB" sz="1900" dirty="0" smtClean="0"/>
              <a:t> </a:t>
            </a:r>
            <a:r>
              <a:rPr lang="en-GB" sz="1900" dirty="0" err="1" smtClean="0"/>
              <a:t>RemoveWorkspaceHistory</a:t>
            </a:r>
            <a:endParaRPr lang="en-GB" sz="1900" dirty="0"/>
          </a:p>
          <a:p>
            <a:pPr marL="0" indent="0">
              <a:buNone/>
            </a:pPr>
            <a:r>
              <a:rPr lang="en-GB" sz="1900" dirty="0" err="1"/>
              <a:t>CreateChunkingFromInstrument</a:t>
            </a:r>
            <a:r>
              <a:rPr lang="en-GB" sz="1900" dirty="0"/>
              <a:t> </a:t>
            </a:r>
            <a:r>
              <a:rPr lang="en-GB" sz="1900" dirty="0" err="1" smtClean="0"/>
              <a:t>CreateSampleWorkspace</a:t>
            </a:r>
            <a:endParaRPr lang="en-GB" sz="1900" dirty="0"/>
          </a:p>
        </p:txBody>
      </p:sp>
    </p:spTree>
    <p:extLst>
      <p:ext uri="{BB962C8B-B14F-4D97-AF65-F5344CB8AC3E}">
        <p14:creationId xmlns:p14="http://schemas.microsoft.com/office/powerpoint/2010/main" val="29940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User Interface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22046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User Interface - Plotting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Auto-generated labels can use more standard labels, e.g. Greek symbols, sub/superscripts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68" y="2204864"/>
            <a:ext cx="8604448" cy="393877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auto">
          <a:xfrm rot="7192904">
            <a:off x="6574361" y="5209396"/>
            <a:ext cx="1202844" cy="331946"/>
          </a:xfrm>
          <a:custGeom>
            <a:avLst/>
            <a:gdLst>
              <a:gd name="connsiteX0" fmla="*/ 0 w 978408"/>
              <a:gd name="connsiteY0" fmla="*/ 121158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7" fmla="*/ 0 w 978408"/>
              <a:gd name="connsiteY7" fmla="*/ 121158 h 484632"/>
              <a:gd name="connsiteX0" fmla="*/ 376457 w 1354865"/>
              <a:gd name="connsiteY0" fmla="*/ 121158 h 484632"/>
              <a:gd name="connsiteX1" fmla="*/ 1112549 w 1354865"/>
              <a:gd name="connsiteY1" fmla="*/ 121158 h 484632"/>
              <a:gd name="connsiteX2" fmla="*/ 1112549 w 1354865"/>
              <a:gd name="connsiteY2" fmla="*/ 0 h 484632"/>
              <a:gd name="connsiteX3" fmla="*/ 1354865 w 1354865"/>
              <a:gd name="connsiteY3" fmla="*/ 242316 h 484632"/>
              <a:gd name="connsiteX4" fmla="*/ 1112549 w 1354865"/>
              <a:gd name="connsiteY4" fmla="*/ 484632 h 484632"/>
              <a:gd name="connsiteX5" fmla="*/ 1112549 w 1354865"/>
              <a:gd name="connsiteY5" fmla="*/ 363474 h 484632"/>
              <a:gd name="connsiteX6" fmla="*/ 0 w 1354865"/>
              <a:gd name="connsiteY6" fmla="*/ 226217 h 484632"/>
              <a:gd name="connsiteX7" fmla="*/ 376457 w 1354865"/>
              <a:gd name="connsiteY7" fmla="*/ 121158 h 484632"/>
              <a:gd name="connsiteX0" fmla="*/ 401027 w 1379435"/>
              <a:gd name="connsiteY0" fmla="*/ 121158 h 484632"/>
              <a:gd name="connsiteX1" fmla="*/ 133 w 1379435"/>
              <a:gd name="connsiteY1" fmla="*/ 210071 h 484632"/>
              <a:gd name="connsiteX2" fmla="*/ 1137119 w 1379435"/>
              <a:gd name="connsiteY2" fmla="*/ 121158 h 484632"/>
              <a:gd name="connsiteX3" fmla="*/ 1137119 w 1379435"/>
              <a:gd name="connsiteY3" fmla="*/ 0 h 484632"/>
              <a:gd name="connsiteX4" fmla="*/ 1379435 w 1379435"/>
              <a:gd name="connsiteY4" fmla="*/ 242316 h 484632"/>
              <a:gd name="connsiteX5" fmla="*/ 1137119 w 1379435"/>
              <a:gd name="connsiteY5" fmla="*/ 484632 h 484632"/>
              <a:gd name="connsiteX6" fmla="*/ 1137119 w 1379435"/>
              <a:gd name="connsiteY6" fmla="*/ 363474 h 484632"/>
              <a:gd name="connsiteX7" fmla="*/ 24570 w 1379435"/>
              <a:gd name="connsiteY7" fmla="*/ 226217 h 484632"/>
              <a:gd name="connsiteX8" fmla="*/ 401027 w 1379435"/>
              <a:gd name="connsiteY8" fmla="*/ 121158 h 484632"/>
              <a:gd name="connsiteX0" fmla="*/ 11860 w 1381020"/>
              <a:gd name="connsiteY0" fmla="*/ 244469 h 484632"/>
              <a:gd name="connsiteX1" fmla="*/ 1718 w 1381020"/>
              <a:gd name="connsiteY1" fmla="*/ 210071 h 484632"/>
              <a:gd name="connsiteX2" fmla="*/ 1138704 w 1381020"/>
              <a:gd name="connsiteY2" fmla="*/ 121158 h 484632"/>
              <a:gd name="connsiteX3" fmla="*/ 1138704 w 1381020"/>
              <a:gd name="connsiteY3" fmla="*/ 0 h 484632"/>
              <a:gd name="connsiteX4" fmla="*/ 1381020 w 1381020"/>
              <a:gd name="connsiteY4" fmla="*/ 242316 h 484632"/>
              <a:gd name="connsiteX5" fmla="*/ 1138704 w 1381020"/>
              <a:gd name="connsiteY5" fmla="*/ 484632 h 484632"/>
              <a:gd name="connsiteX6" fmla="*/ 1138704 w 1381020"/>
              <a:gd name="connsiteY6" fmla="*/ 363474 h 484632"/>
              <a:gd name="connsiteX7" fmla="*/ 26155 w 1381020"/>
              <a:gd name="connsiteY7" fmla="*/ 226217 h 484632"/>
              <a:gd name="connsiteX8" fmla="*/ 11860 w 1381020"/>
              <a:gd name="connsiteY8" fmla="*/ 244469 h 484632"/>
              <a:gd name="connsiteX0" fmla="*/ 0 w 1766633"/>
              <a:gd name="connsiteY0" fmla="*/ 374643 h 484632"/>
              <a:gd name="connsiteX1" fmla="*/ 387331 w 1766633"/>
              <a:gd name="connsiteY1" fmla="*/ 210071 h 484632"/>
              <a:gd name="connsiteX2" fmla="*/ 1524317 w 1766633"/>
              <a:gd name="connsiteY2" fmla="*/ 121158 h 484632"/>
              <a:gd name="connsiteX3" fmla="*/ 1524317 w 1766633"/>
              <a:gd name="connsiteY3" fmla="*/ 0 h 484632"/>
              <a:gd name="connsiteX4" fmla="*/ 1766633 w 1766633"/>
              <a:gd name="connsiteY4" fmla="*/ 242316 h 484632"/>
              <a:gd name="connsiteX5" fmla="*/ 1524317 w 1766633"/>
              <a:gd name="connsiteY5" fmla="*/ 484632 h 484632"/>
              <a:gd name="connsiteX6" fmla="*/ 1524317 w 1766633"/>
              <a:gd name="connsiteY6" fmla="*/ 363474 h 484632"/>
              <a:gd name="connsiteX7" fmla="*/ 411768 w 1766633"/>
              <a:gd name="connsiteY7" fmla="*/ 226217 h 484632"/>
              <a:gd name="connsiteX8" fmla="*/ 0 w 1766633"/>
              <a:gd name="connsiteY8" fmla="*/ 374643 h 484632"/>
              <a:gd name="connsiteX0" fmla="*/ 0 w 1382892"/>
              <a:gd name="connsiteY0" fmla="*/ 213738 h 484632"/>
              <a:gd name="connsiteX1" fmla="*/ 3590 w 1382892"/>
              <a:gd name="connsiteY1" fmla="*/ 210071 h 484632"/>
              <a:gd name="connsiteX2" fmla="*/ 1140576 w 1382892"/>
              <a:gd name="connsiteY2" fmla="*/ 121158 h 484632"/>
              <a:gd name="connsiteX3" fmla="*/ 1140576 w 1382892"/>
              <a:gd name="connsiteY3" fmla="*/ 0 h 484632"/>
              <a:gd name="connsiteX4" fmla="*/ 1382892 w 1382892"/>
              <a:gd name="connsiteY4" fmla="*/ 242316 h 484632"/>
              <a:gd name="connsiteX5" fmla="*/ 1140576 w 1382892"/>
              <a:gd name="connsiteY5" fmla="*/ 484632 h 484632"/>
              <a:gd name="connsiteX6" fmla="*/ 1140576 w 1382892"/>
              <a:gd name="connsiteY6" fmla="*/ 363474 h 484632"/>
              <a:gd name="connsiteX7" fmla="*/ 28027 w 1382892"/>
              <a:gd name="connsiteY7" fmla="*/ 226217 h 484632"/>
              <a:gd name="connsiteX8" fmla="*/ 0 w 1382892"/>
              <a:gd name="connsiteY8" fmla="*/ 213738 h 484632"/>
              <a:gd name="connsiteX0" fmla="*/ 27230 w 1380458"/>
              <a:gd name="connsiteY0" fmla="*/ 232697 h 484632"/>
              <a:gd name="connsiteX1" fmla="*/ 1156 w 1380458"/>
              <a:gd name="connsiteY1" fmla="*/ 210071 h 484632"/>
              <a:gd name="connsiteX2" fmla="*/ 1138142 w 1380458"/>
              <a:gd name="connsiteY2" fmla="*/ 121158 h 484632"/>
              <a:gd name="connsiteX3" fmla="*/ 1138142 w 1380458"/>
              <a:gd name="connsiteY3" fmla="*/ 0 h 484632"/>
              <a:gd name="connsiteX4" fmla="*/ 1380458 w 1380458"/>
              <a:gd name="connsiteY4" fmla="*/ 242316 h 484632"/>
              <a:gd name="connsiteX5" fmla="*/ 1138142 w 1380458"/>
              <a:gd name="connsiteY5" fmla="*/ 484632 h 484632"/>
              <a:gd name="connsiteX6" fmla="*/ 1138142 w 1380458"/>
              <a:gd name="connsiteY6" fmla="*/ 363474 h 484632"/>
              <a:gd name="connsiteX7" fmla="*/ 25593 w 1380458"/>
              <a:gd name="connsiteY7" fmla="*/ 226217 h 484632"/>
              <a:gd name="connsiteX8" fmla="*/ 27230 w 1380458"/>
              <a:gd name="connsiteY8" fmla="*/ 232697 h 484632"/>
              <a:gd name="connsiteX0" fmla="*/ 17197 w 1380768"/>
              <a:gd name="connsiteY0" fmla="*/ 185837 h 484632"/>
              <a:gd name="connsiteX1" fmla="*/ 1466 w 1380768"/>
              <a:gd name="connsiteY1" fmla="*/ 210071 h 484632"/>
              <a:gd name="connsiteX2" fmla="*/ 1138452 w 1380768"/>
              <a:gd name="connsiteY2" fmla="*/ 121158 h 484632"/>
              <a:gd name="connsiteX3" fmla="*/ 1138452 w 1380768"/>
              <a:gd name="connsiteY3" fmla="*/ 0 h 484632"/>
              <a:gd name="connsiteX4" fmla="*/ 1380768 w 1380768"/>
              <a:gd name="connsiteY4" fmla="*/ 242316 h 484632"/>
              <a:gd name="connsiteX5" fmla="*/ 1138452 w 1380768"/>
              <a:gd name="connsiteY5" fmla="*/ 484632 h 484632"/>
              <a:gd name="connsiteX6" fmla="*/ 1138452 w 1380768"/>
              <a:gd name="connsiteY6" fmla="*/ 363474 h 484632"/>
              <a:gd name="connsiteX7" fmla="*/ 25903 w 1380768"/>
              <a:gd name="connsiteY7" fmla="*/ 226217 h 484632"/>
              <a:gd name="connsiteX8" fmla="*/ 17197 w 1380768"/>
              <a:gd name="connsiteY8" fmla="*/ 185837 h 484632"/>
              <a:gd name="connsiteX0" fmla="*/ 2174 w 1365745"/>
              <a:gd name="connsiteY0" fmla="*/ 185837 h 484632"/>
              <a:gd name="connsiteX1" fmla="*/ 2554 w 1365745"/>
              <a:gd name="connsiteY1" fmla="*/ 218215 h 484632"/>
              <a:gd name="connsiteX2" fmla="*/ 1123429 w 1365745"/>
              <a:gd name="connsiteY2" fmla="*/ 121158 h 484632"/>
              <a:gd name="connsiteX3" fmla="*/ 1123429 w 1365745"/>
              <a:gd name="connsiteY3" fmla="*/ 0 h 484632"/>
              <a:gd name="connsiteX4" fmla="*/ 1365745 w 1365745"/>
              <a:gd name="connsiteY4" fmla="*/ 242316 h 484632"/>
              <a:gd name="connsiteX5" fmla="*/ 1123429 w 1365745"/>
              <a:gd name="connsiteY5" fmla="*/ 484632 h 484632"/>
              <a:gd name="connsiteX6" fmla="*/ 1123429 w 1365745"/>
              <a:gd name="connsiteY6" fmla="*/ 363474 h 484632"/>
              <a:gd name="connsiteX7" fmla="*/ 10880 w 1365745"/>
              <a:gd name="connsiteY7" fmla="*/ 226217 h 484632"/>
              <a:gd name="connsiteX8" fmla="*/ 2174 w 1365745"/>
              <a:gd name="connsiteY8" fmla="*/ 185837 h 484632"/>
              <a:gd name="connsiteX0" fmla="*/ 0 w 1459192"/>
              <a:gd name="connsiteY0" fmla="*/ 160258 h 484632"/>
              <a:gd name="connsiteX1" fmla="*/ 96001 w 1459192"/>
              <a:gd name="connsiteY1" fmla="*/ 218215 h 484632"/>
              <a:gd name="connsiteX2" fmla="*/ 1216876 w 1459192"/>
              <a:gd name="connsiteY2" fmla="*/ 121158 h 484632"/>
              <a:gd name="connsiteX3" fmla="*/ 1216876 w 1459192"/>
              <a:gd name="connsiteY3" fmla="*/ 0 h 484632"/>
              <a:gd name="connsiteX4" fmla="*/ 1459192 w 1459192"/>
              <a:gd name="connsiteY4" fmla="*/ 242316 h 484632"/>
              <a:gd name="connsiteX5" fmla="*/ 1216876 w 1459192"/>
              <a:gd name="connsiteY5" fmla="*/ 484632 h 484632"/>
              <a:gd name="connsiteX6" fmla="*/ 1216876 w 1459192"/>
              <a:gd name="connsiteY6" fmla="*/ 363474 h 484632"/>
              <a:gd name="connsiteX7" fmla="*/ 104327 w 1459192"/>
              <a:gd name="connsiteY7" fmla="*/ 226217 h 484632"/>
              <a:gd name="connsiteX8" fmla="*/ 0 w 1459192"/>
              <a:gd name="connsiteY8" fmla="*/ 160258 h 484632"/>
              <a:gd name="connsiteX0" fmla="*/ 8351 w 1365134"/>
              <a:gd name="connsiteY0" fmla="*/ 228938 h 484632"/>
              <a:gd name="connsiteX1" fmla="*/ 1943 w 1365134"/>
              <a:gd name="connsiteY1" fmla="*/ 218215 h 484632"/>
              <a:gd name="connsiteX2" fmla="*/ 1122818 w 1365134"/>
              <a:gd name="connsiteY2" fmla="*/ 121158 h 484632"/>
              <a:gd name="connsiteX3" fmla="*/ 1122818 w 1365134"/>
              <a:gd name="connsiteY3" fmla="*/ 0 h 484632"/>
              <a:gd name="connsiteX4" fmla="*/ 1365134 w 1365134"/>
              <a:gd name="connsiteY4" fmla="*/ 242316 h 484632"/>
              <a:gd name="connsiteX5" fmla="*/ 1122818 w 1365134"/>
              <a:gd name="connsiteY5" fmla="*/ 484632 h 484632"/>
              <a:gd name="connsiteX6" fmla="*/ 1122818 w 1365134"/>
              <a:gd name="connsiteY6" fmla="*/ 363474 h 484632"/>
              <a:gd name="connsiteX7" fmla="*/ 10269 w 1365134"/>
              <a:gd name="connsiteY7" fmla="*/ 226217 h 484632"/>
              <a:gd name="connsiteX8" fmla="*/ 8351 w 1365134"/>
              <a:gd name="connsiteY8" fmla="*/ 228938 h 484632"/>
              <a:gd name="connsiteX0" fmla="*/ 2526 w 1365696"/>
              <a:gd name="connsiteY0" fmla="*/ 221627 h 484632"/>
              <a:gd name="connsiteX1" fmla="*/ 2505 w 1365696"/>
              <a:gd name="connsiteY1" fmla="*/ 218215 h 484632"/>
              <a:gd name="connsiteX2" fmla="*/ 1123380 w 1365696"/>
              <a:gd name="connsiteY2" fmla="*/ 121158 h 484632"/>
              <a:gd name="connsiteX3" fmla="*/ 1123380 w 1365696"/>
              <a:gd name="connsiteY3" fmla="*/ 0 h 484632"/>
              <a:gd name="connsiteX4" fmla="*/ 1365696 w 1365696"/>
              <a:gd name="connsiteY4" fmla="*/ 242316 h 484632"/>
              <a:gd name="connsiteX5" fmla="*/ 1123380 w 1365696"/>
              <a:gd name="connsiteY5" fmla="*/ 484632 h 484632"/>
              <a:gd name="connsiteX6" fmla="*/ 1123380 w 1365696"/>
              <a:gd name="connsiteY6" fmla="*/ 363474 h 484632"/>
              <a:gd name="connsiteX7" fmla="*/ 10831 w 1365696"/>
              <a:gd name="connsiteY7" fmla="*/ 226217 h 484632"/>
              <a:gd name="connsiteX8" fmla="*/ 2526 w 1365696"/>
              <a:gd name="connsiteY8" fmla="*/ 221627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696" h="484632">
                <a:moveTo>
                  <a:pt x="2526" y="221627"/>
                </a:moveTo>
                <a:cubicBezTo>
                  <a:pt x="11213" y="216184"/>
                  <a:pt x="-6182" y="223658"/>
                  <a:pt x="2505" y="218215"/>
                </a:cubicBezTo>
                <a:lnTo>
                  <a:pt x="1123380" y="121158"/>
                </a:lnTo>
                <a:lnTo>
                  <a:pt x="1123380" y="0"/>
                </a:lnTo>
                <a:lnTo>
                  <a:pt x="1365696" y="242316"/>
                </a:lnTo>
                <a:lnTo>
                  <a:pt x="1123380" y="484632"/>
                </a:lnTo>
                <a:lnTo>
                  <a:pt x="1123380" y="363474"/>
                </a:lnTo>
                <a:lnTo>
                  <a:pt x="10831" y="226217"/>
                </a:lnTo>
                <a:lnTo>
                  <a:pt x="2526" y="221627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Lucida Sans" pitchFamily="34" charset="0"/>
            </a:endParaRPr>
          </a:p>
        </p:txBody>
      </p:sp>
      <p:sp>
        <p:nvSpPr>
          <p:cNvPr id="10" name="Right Arrow 6"/>
          <p:cNvSpPr/>
          <p:nvPr/>
        </p:nvSpPr>
        <p:spPr bwMode="auto">
          <a:xfrm rot="3332570">
            <a:off x="1373696" y="5023498"/>
            <a:ext cx="1763336" cy="331946"/>
          </a:xfrm>
          <a:custGeom>
            <a:avLst/>
            <a:gdLst>
              <a:gd name="connsiteX0" fmla="*/ 0 w 978408"/>
              <a:gd name="connsiteY0" fmla="*/ 121158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7" fmla="*/ 0 w 978408"/>
              <a:gd name="connsiteY7" fmla="*/ 121158 h 484632"/>
              <a:gd name="connsiteX0" fmla="*/ 376457 w 1354865"/>
              <a:gd name="connsiteY0" fmla="*/ 121158 h 484632"/>
              <a:gd name="connsiteX1" fmla="*/ 1112549 w 1354865"/>
              <a:gd name="connsiteY1" fmla="*/ 121158 h 484632"/>
              <a:gd name="connsiteX2" fmla="*/ 1112549 w 1354865"/>
              <a:gd name="connsiteY2" fmla="*/ 0 h 484632"/>
              <a:gd name="connsiteX3" fmla="*/ 1354865 w 1354865"/>
              <a:gd name="connsiteY3" fmla="*/ 242316 h 484632"/>
              <a:gd name="connsiteX4" fmla="*/ 1112549 w 1354865"/>
              <a:gd name="connsiteY4" fmla="*/ 484632 h 484632"/>
              <a:gd name="connsiteX5" fmla="*/ 1112549 w 1354865"/>
              <a:gd name="connsiteY5" fmla="*/ 363474 h 484632"/>
              <a:gd name="connsiteX6" fmla="*/ 0 w 1354865"/>
              <a:gd name="connsiteY6" fmla="*/ 226217 h 484632"/>
              <a:gd name="connsiteX7" fmla="*/ 376457 w 1354865"/>
              <a:gd name="connsiteY7" fmla="*/ 121158 h 484632"/>
              <a:gd name="connsiteX0" fmla="*/ 401027 w 1379435"/>
              <a:gd name="connsiteY0" fmla="*/ 121158 h 484632"/>
              <a:gd name="connsiteX1" fmla="*/ 133 w 1379435"/>
              <a:gd name="connsiteY1" fmla="*/ 210071 h 484632"/>
              <a:gd name="connsiteX2" fmla="*/ 1137119 w 1379435"/>
              <a:gd name="connsiteY2" fmla="*/ 121158 h 484632"/>
              <a:gd name="connsiteX3" fmla="*/ 1137119 w 1379435"/>
              <a:gd name="connsiteY3" fmla="*/ 0 h 484632"/>
              <a:gd name="connsiteX4" fmla="*/ 1379435 w 1379435"/>
              <a:gd name="connsiteY4" fmla="*/ 242316 h 484632"/>
              <a:gd name="connsiteX5" fmla="*/ 1137119 w 1379435"/>
              <a:gd name="connsiteY5" fmla="*/ 484632 h 484632"/>
              <a:gd name="connsiteX6" fmla="*/ 1137119 w 1379435"/>
              <a:gd name="connsiteY6" fmla="*/ 363474 h 484632"/>
              <a:gd name="connsiteX7" fmla="*/ 24570 w 1379435"/>
              <a:gd name="connsiteY7" fmla="*/ 226217 h 484632"/>
              <a:gd name="connsiteX8" fmla="*/ 401027 w 1379435"/>
              <a:gd name="connsiteY8" fmla="*/ 121158 h 484632"/>
              <a:gd name="connsiteX0" fmla="*/ 11860 w 1381020"/>
              <a:gd name="connsiteY0" fmla="*/ 244469 h 484632"/>
              <a:gd name="connsiteX1" fmla="*/ 1718 w 1381020"/>
              <a:gd name="connsiteY1" fmla="*/ 210071 h 484632"/>
              <a:gd name="connsiteX2" fmla="*/ 1138704 w 1381020"/>
              <a:gd name="connsiteY2" fmla="*/ 121158 h 484632"/>
              <a:gd name="connsiteX3" fmla="*/ 1138704 w 1381020"/>
              <a:gd name="connsiteY3" fmla="*/ 0 h 484632"/>
              <a:gd name="connsiteX4" fmla="*/ 1381020 w 1381020"/>
              <a:gd name="connsiteY4" fmla="*/ 242316 h 484632"/>
              <a:gd name="connsiteX5" fmla="*/ 1138704 w 1381020"/>
              <a:gd name="connsiteY5" fmla="*/ 484632 h 484632"/>
              <a:gd name="connsiteX6" fmla="*/ 1138704 w 1381020"/>
              <a:gd name="connsiteY6" fmla="*/ 363474 h 484632"/>
              <a:gd name="connsiteX7" fmla="*/ 26155 w 1381020"/>
              <a:gd name="connsiteY7" fmla="*/ 226217 h 484632"/>
              <a:gd name="connsiteX8" fmla="*/ 11860 w 1381020"/>
              <a:gd name="connsiteY8" fmla="*/ 244469 h 484632"/>
              <a:gd name="connsiteX0" fmla="*/ 0 w 1766633"/>
              <a:gd name="connsiteY0" fmla="*/ 374643 h 484632"/>
              <a:gd name="connsiteX1" fmla="*/ 387331 w 1766633"/>
              <a:gd name="connsiteY1" fmla="*/ 210071 h 484632"/>
              <a:gd name="connsiteX2" fmla="*/ 1524317 w 1766633"/>
              <a:gd name="connsiteY2" fmla="*/ 121158 h 484632"/>
              <a:gd name="connsiteX3" fmla="*/ 1524317 w 1766633"/>
              <a:gd name="connsiteY3" fmla="*/ 0 h 484632"/>
              <a:gd name="connsiteX4" fmla="*/ 1766633 w 1766633"/>
              <a:gd name="connsiteY4" fmla="*/ 242316 h 484632"/>
              <a:gd name="connsiteX5" fmla="*/ 1524317 w 1766633"/>
              <a:gd name="connsiteY5" fmla="*/ 484632 h 484632"/>
              <a:gd name="connsiteX6" fmla="*/ 1524317 w 1766633"/>
              <a:gd name="connsiteY6" fmla="*/ 363474 h 484632"/>
              <a:gd name="connsiteX7" fmla="*/ 411768 w 1766633"/>
              <a:gd name="connsiteY7" fmla="*/ 226217 h 484632"/>
              <a:gd name="connsiteX8" fmla="*/ 0 w 1766633"/>
              <a:gd name="connsiteY8" fmla="*/ 374643 h 484632"/>
              <a:gd name="connsiteX0" fmla="*/ 0 w 1382892"/>
              <a:gd name="connsiteY0" fmla="*/ 213738 h 484632"/>
              <a:gd name="connsiteX1" fmla="*/ 3590 w 1382892"/>
              <a:gd name="connsiteY1" fmla="*/ 210071 h 484632"/>
              <a:gd name="connsiteX2" fmla="*/ 1140576 w 1382892"/>
              <a:gd name="connsiteY2" fmla="*/ 121158 h 484632"/>
              <a:gd name="connsiteX3" fmla="*/ 1140576 w 1382892"/>
              <a:gd name="connsiteY3" fmla="*/ 0 h 484632"/>
              <a:gd name="connsiteX4" fmla="*/ 1382892 w 1382892"/>
              <a:gd name="connsiteY4" fmla="*/ 242316 h 484632"/>
              <a:gd name="connsiteX5" fmla="*/ 1140576 w 1382892"/>
              <a:gd name="connsiteY5" fmla="*/ 484632 h 484632"/>
              <a:gd name="connsiteX6" fmla="*/ 1140576 w 1382892"/>
              <a:gd name="connsiteY6" fmla="*/ 363474 h 484632"/>
              <a:gd name="connsiteX7" fmla="*/ 28027 w 1382892"/>
              <a:gd name="connsiteY7" fmla="*/ 226217 h 484632"/>
              <a:gd name="connsiteX8" fmla="*/ 0 w 1382892"/>
              <a:gd name="connsiteY8" fmla="*/ 213738 h 484632"/>
              <a:gd name="connsiteX0" fmla="*/ 27230 w 1380458"/>
              <a:gd name="connsiteY0" fmla="*/ 232697 h 484632"/>
              <a:gd name="connsiteX1" fmla="*/ 1156 w 1380458"/>
              <a:gd name="connsiteY1" fmla="*/ 210071 h 484632"/>
              <a:gd name="connsiteX2" fmla="*/ 1138142 w 1380458"/>
              <a:gd name="connsiteY2" fmla="*/ 121158 h 484632"/>
              <a:gd name="connsiteX3" fmla="*/ 1138142 w 1380458"/>
              <a:gd name="connsiteY3" fmla="*/ 0 h 484632"/>
              <a:gd name="connsiteX4" fmla="*/ 1380458 w 1380458"/>
              <a:gd name="connsiteY4" fmla="*/ 242316 h 484632"/>
              <a:gd name="connsiteX5" fmla="*/ 1138142 w 1380458"/>
              <a:gd name="connsiteY5" fmla="*/ 484632 h 484632"/>
              <a:gd name="connsiteX6" fmla="*/ 1138142 w 1380458"/>
              <a:gd name="connsiteY6" fmla="*/ 363474 h 484632"/>
              <a:gd name="connsiteX7" fmla="*/ 25593 w 1380458"/>
              <a:gd name="connsiteY7" fmla="*/ 226217 h 484632"/>
              <a:gd name="connsiteX8" fmla="*/ 27230 w 1380458"/>
              <a:gd name="connsiteY8" fmla="*/ 232697 h 484632"/>
              <a:gd name="connsiteX0" fmla="*/ 17197 w 1380768"/>
              <a:gd name="connsiteY0" fmla="*/ 185837 h 484632"/>
              <a:gd name="connsiteX1" fmla="*/ 1466 w 1380768"/>
              <a:gd name="connsiteY1" fmla="*/ 210071 h 484632"/>
              <a:gd name="connsiteX2" fmla="*/ 1138452 w 1380768"/>
              <a:gd name="connsiteY2" fmla="*/ 121158 h 484632"/>
              <a:gd name="connsiteX3" fmla="*/ 1138452 w 1380768"/>
              <a:gd name="connsiteY3" fmla="*/ 0 h 484632"/>
              <a:gd name="connsiteX4" fmla="*/ 1380768 w 1380768"/>
              <a:gd name="connsiteY4" fmla="*/ 242316 h 484632"/>
              <a:gd name="connsiteX5" fmla="*/ 1138452 w 1380768"/>
              <a:gd name="connsiteY5" fmla="*/ 484632 h 484632"/>
              <a:gd name="connsiteX6" fmla="*/ 1138452 w 1380768"/>
              <a:gd name="connsiteY6" fmla="*/ 363474 h 484632"/>
              <a:gd name="connsiteX7" fmla="*/ 25903 w 1380768"/>
              <a:gd name="connsiteY7" fmla="*/ 226217 h 484632"/>
              <a:gd name="connsiteX8" fmla="*/ 17197 w 1380768"/>
              <a:gd name="connsiteY8" fmla="*/ 185837 h 484632"/>
              <a:gd name="connsiteX0" fmla="*/ 2174 w 1365745"/>
              <a:gd name="connsiteY0" fmla="*/ 185837 h 484632"/>
              <a:gd name="connsiteX1" fmla="*/ 2554 w 1365745"/>
              <a:gd name="connsiteY1" fmla="*/ 218215 h 484632"/>
              <a:gd name="connsiteX2" fmla="*/ 1123429 w 1365745"/>
              <a:gd name="connsiteY2" fmla="*/ 121158 h 484632"/>
              <a:gd name="connsiteX3" fmla="*/ 1123429 w 1365745"/>
              <a:gd name="connsiteY3" fmla="*/ 0 h 484632"/>
              <a:gd name="connsiteX4" fmla="*/ 1365745 w 1365745"/>
              <a:gd name="connsiteY4" fmla="*/ 242316 h 484632"/>
              <a:gd name="connsiteX5" fmla="*/ 1123429 w 1365745"/>
              <a:gd name="connsiteY5" fmla="*/ 484632 h 484632"/>
              <a:gd name="connsiteX6" fmla="*/ 1123429 w 1365745"/>
              <a:gd name="connsiteY6" fmla="*/ 363474 h 484632"/>
              <a:gd name="connsiteX7" fmla="*/ 10880 w 1365745"/>
              <a:gd name="connsiteY7" fmla="*/ 226217 h 484632"/>
              <a:gd name="connsiteX8" fmla="*/ 2174 w 1365745"/>
              <a:gd name="connsiteY8" fmla="*/ 185837 h 484632"/>
              <a:gd name="connsiteX0" fmla="*/ 0 w 1459192"/>
              <a:gd name="connsiteY0" fmla="*/ 160258 h 484632"/>
              <a:gd name="connsiteX1" fmla="*/ 96001 w 1459192"/>
              <a:gd name="connsiteY1" fmla="*/ 218215 h 484632"/>
              <a:gd name="connsiteX2" fmla="*/ 1216876 w 1459192"/>
              <a:gd name="connsiteY2" fmla="*/ 121158 h 484632"/>
              <a:gd name="connsiteX3" fmla="*/ 1216876 w 1459192"/>
              <a:gd name="connsiteY3" fmla="*/ 0 h 484632"/>
              <a:gd name="connsiteX4" fmla="*/ 1459192 w 1459192"/>
              <a:gd name="connsiteY4" fmla="*/ 242316 h 484632"/>
              <a:gd name="connsiteX5" fmla="*/ 1216876 w 1459192"/>
              <a:gd name="connsiteY5" fmla="*/ 484632 h 484632"/>
              <a:gd name="connsiteX6" fmla="*/ 1216876 w 1459192"/>
              <a:gd name="connsiteY6" fmla="*/ 363474 h 484632"/>
              <a:gd name="connsiteX7" fmla="*/ 104327 w 1459192"/>
              <a:gd name="connsiteY7" fmla="*/ 226217 h 484632"/>
              <a:gd name="connsiteX8" fmla="*/ 0 w 1459192"/>
              <a:gd name="connsiteY8" fmla="*/ 160258 h 484632"/>
              <a:gd name="connsiteX0" fmla="*/ 8351 w 1365134"/>
              <a:gd name="connsiteY0" fmla="*/ 228938 h 484632"/>
              <a:gd name="connsiteX1" fmla="*/ 1943 w 1365134"/>
              <a:gd name="connsiteY1" fmla="*/ 218215 h 484632"/>
              <a:gd name="connsiteX2" fmla="*/ 1122818 w 1365134"/>
              <a:gd name="connsiteY2" fmla="*/ 121158 h 484632"/>
              <a:gd name="connsiteX3" fmla="*/ 1122818 w 1365134"/>
              <a:gd name="connsiteY3" fmla="*/ 0 h 484632"/>
              <a:gd name="connsiteX4" fmla="*/ 1365134 w 1365134"/>
              <a:gd name="connsiteY4" fmla="*/ 242316 h 484632"/>
              <a:gd name="connsiteX5" fmla="*/ 1122818 w 1365134"/>
              <a:gd name="connsiteY5" fmla="*/ 484632 h 484632"/>
              <a:gd name="connsiteX6" fmla="*/ 1122818 w 1365134"/>
              <a:gd name="connsiteY6" fmla="*/ 363474 h 484632"/>
              <a:gd name="connsiteX7" fmla="*/ 10269 w 1365134"/>
              <a:gd name="connsiteY7" fmla="*/ 226217 h 484632"/>
              <a:gd name="connsiteX8" fmla="*/ 8351 w 1365134"/>
              <a:gd name="connsiteY8" fmla="*/ 228938 h 484632"/>
              <a:gd name="connsiteX0" fmla="*/ 2526 w 1365696"/>
              <a:gd name="connsiteY0" fmla="*/ 221627 h 484632"/>
              <a:gd name="connsiteX1" fmla="*/ 2505 w 1365696"/>
              <a:gd name="connsiteY1" fmla="*/ 218215 h 484632"/>
              <a:gd name="connsiteX2" fmla="*/ 1123380 w 1365696"/>
              <a:gd name="connsiteY2" fmla="*/ 121158 h 484632"/>
              <a:gd name="connsiteX3" fmla="*/ 1123380 w 1365696"/>
              <a:gd name="connsiteY3" fmla="*/ 0 h 484632"/>
              <a:gd name="connsiteX4" fmla="*/ 1365696 w 1365696"/>
              <a:gd name="connsiteY4" fmla="*/ 242316 h 484632"/>
              <a:gd name="connsiteX5" fmla="*/ 1123380 w 1365696"/>
              <a:gd name="connsiteY5" fmla="*/ 484632 h 484632"/>
              <a:gd name="connsiteX6" fmla="*/ 1123380 w 1365696"/>
              <a:gd name="connsiteY6" fmla="*/ 363474 h 484632"/>
              <a:gd name="connsiteX7" fmla="*/ 10831 w 1365696"/>
              <a:gd name="connsiteY7" fmla="*/ 226217 h 484632"/>
              <a:gd name="connsiteX8" fmla="*/ 2526 w 1365696"/>
              <a:gd name="connsiteY8" fmla="*/ 221627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696" h="484632">
                <a:moveTo>
                  <a:pt x="2526" y="221627"/>
                </a:moveTo>
                <a:cubicBezTo>
                  <a:pt x="11213" y="216184"/>
                  <a:pt x="-6182" y="223658"/>
                  <a:pt x="2505" y="218215"/>
                </a:cubicBezTo>
                <a:lnTo>
                  <a:pt x="1123380" y="121158"/>
                </a:lnTo>
                <a:lnTo>
                  <a:pt x="1123380" y="0"/>
                </a:lnTo>
                <a:lnTo>
                  <a:pt x="1365696" y="242316"/>
                </a:lnTo>
                <a:lnTo>
                  <a:pt x="1123380" y="484632"/>
                </a:lnTo>
                <a:lnTo>
                  <a:pt x="1123380" y="363474"/>
                </a:lnTo>
                <a:lnTo>
                  <a:pt x="10831" y="226217"/>
                </a:lnTo>
                <a:lnTo>
                  <a:pt x="2526" y="221627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672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User Interface - Plotting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8"/>
            <a:ext cx="8303342" cy="4493319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Bin/colour-fill plots not longer require a table</a:t>
            </a:r>
          </a:p>
        </p:txBody>
      </p:sp>
    </p:spTree>
    <p:extLst>
      <p:ext uri="{BB962C8B-B14F-4D97-AF65-F5344CB8AC3E}">
        <p14:creationId xmlns:p14="http://schemas.microsoft.com/office/powerpoint/2010/main" val="265934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User Interface – Algorithm Dialogs</a:t>
            </a:r>
            <a:endParaRPr lang="en-GB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95536" y="908720"/>
            <a:ext cx="8229600" cy="4205287"/>
          </a:xfrm>
        </p:spPr>
        <p:txBody>
          <a:bodyPr/>
          <a:lstStyle/>
          <a:p>
            <a:r>
              <a:rPr lang="en-GB" sz="2000" dirty="0" smtClean="0"/>
              <a:t>New icons to help with input</a:t>
            </a:r>
          </a:p>
          <a:p>
            <a:r>
              <a:rPr lang="en-GB" sz="2000" dirty="0" smtClean="0"/>
              <a:t>Default values displayed with placeholder text</a:t>
            </a:r>
          </a:p>
          <a:p>
            <a:r>
              <a:rPr lang="en-GB" sz="2000" dirty="0" smtClean="0"/>
              <a:t>Can still interact with rest of application!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132856"/>
            <a:ext cx="6077181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6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User Interface - ICAT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8229600" cy="4421410"/>
          </a:xfrm>
        </p:spPr>
        <p:txBody>
          <a:bodyPr/>
          <a:lstStyle/>
          <a:p>
            <a:r>
              <a:rPr lang="en-GB" dirty="0" smtClean="0"/>
              <a:t>Download button disabled if archive available</a:t>
            </a:r>
          </a:p>
          <a:p>
            <a:r>
              <a:rPr lang="en-GB" dirty="0" smtClean="0"/>
              <a:t>The </a:t>
            </a:r>
            <a:r>
              <a:rPr lang="en-GB" dirty="0"/>
              <a:t>instrument drop down now contains their full names.</a:t>
            </a:r>
          </a:p>
          <a:p>
            <a:r>
              <a:rPr lang="en-GB" dirty="0" smtClean="0"/>
              <a:t>Publish </a:t>
            </a:r>
            <a:r>
              <a:rPr lang="en-GB" dirty="0"/>
              <a:t>interface has been </a:t>
            </a:r>
            <a:r>
              <a:rPr lang="en-GB" dirty="0" smtClean="0"/>
              <a:t>improved</a:t>
            </a:r>
            <a:endParaRPr lang="en-GB" dirty="0"/>
          </a:p>
          <a:p>
            <a:r>
              <a:rPr lang="en-GB" dirty="0" smtClean="0"/>
              <a:t>Cross-facility queries are now supported</a:t>
            </a:r>
          </a:p>
          <a:p>
            <a:pPr lvl="1"/>
            <a:r>
              <a:rPr lang="en-GB" dirty="0" smtClean="0"/>
              <a:t>Default queries all logged in sessions</a:t>
            </a:r>
          </a:p>
          <a:p>
            <a:r>
              <a:rPr lang="en-GB" dirty="0" smtClean="0"/>
              <a:t>Sessions are kept-alive if the facility </a:t>
            </a:r>
            <a:r>
              <a:rPr lang="en-GB" dirty="0" err="1" smtClean="0"/>
              <a:t>catalog</a:t>
            </a:r>
            <a:r>
              <a:rPr lang="en-GB" dirty="0" smtClean="0"/>
              <a:t> </a:t>
            </a:r>
            <a:r>
              <a:rPr lang="en-GB" dirty="0" err="1" smtClean="0"/>
              <a:t>impl</a:t>
            </a:r>
            <a:r>
              <a:rPr lang="en-GB" dirty="0" smtClean="0"/>
              <a:t>. supports it</a:t>
            </a:r>
            <a:endParaRPr lang="en-GB" dirty="0"/>
          </a:p>
          <a:p>
            <a:r>
              <a:rPr lang="en-GB" dirty="0" smtClean="0"/>
              <a:t>Better handling of situations when </a:t>
            </a:r>
            <a:r>
              <a:rPr lang="en-GB" dirty="0" err="1" smtClean="0"/>
              <a:t>catalog</a:t>
            </a:r>
            <a:r>
              <a:rPr lang="en-GB" dirty="0" smtClean="0"/>
              <a:t> was inaccessible.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790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Slice Viewer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72816"/>
            <a:ext cx="7652553" cy="4486783"/>
          </a:xfrm>
        </p:spPr>
      </p:pic>
      <p:sp>
        <p:nvSpPr>
          <p:cNvPr id="6" name="TextBox 5"/>
          <p:cNvSpPr txBox="1"/>
          <p:nvPr/>
        </p:nvSpPr>
        <p:spPr>
          <a:xfrm>
            <a:off x="611560" y="980728"/>
            <a:ext cx="6984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Line viewer failed </a:t>
            </a:r>
            <a:r>
              <a:rPr lang="en-GB" dirty="0"/>
              <a:t>to correctly select ranges for integrated </a:t>
            </a:r>
            <a:r>
              <a:rPr lang="en-GB" dirty="0" smtClean="0"/>
              <a:t>dimensions in some situations (see below)</a:t>
            </a:r>
            <a:endParaRPr lang="en-GB" dirty="0"/>
          </a:p>
        </p:txBody>
      </p:sp>
      <p:pic>
        <p:nvPicPr>
          <p:cNvPr id="7" name="Picture 6" descr="http://www.mozambique-gas-summit.com/wp-content/uploads/2012/12/big-tick-gree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327" y="1058865"/>
            <a:ext cx="504057" cy="49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9307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Tiled graphs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4319633" cy="44170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25173" y="1844824"/>
            <a:ext cx="3744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Add graphs by drag and drop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Rearrange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Select and remove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461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Tiled graphs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862076"/>
            <a:ext cx="2086266" cy="23911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2420888"/>
            <a:ext cx="5288843" cy="37679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71800" y="1052736"/>
            <a:ext cx="4233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Commands in Tiled Window menu</a:t>
            </a:r>
          </a:p>
          <a:p>
            <a:r>
              <a:rPr lang="en-GB" dirty="0" smtClean="0"/>
              <a:t>Reshape: set number of columns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79512" y="3861048"/>
            <a:ext cx="31229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Untick</a:t>
            </a:r>
            <a:r>
              <a:rPr lang="en-GB" dirty="0" smtClean="0"/>
              <a:t> Scale Font setting</a:t>
            </a:r>
          </a:p>
          <a:p>
            <a:r>
              <a:rPr lang="en-GB" dirty="0" smtClean="0"/>
              <a:t>for better 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237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Tiled graphs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3800350" cy="38917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844824"/>
            <a:ext cx="4383260" cy="18515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1135" y="126876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1 column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770116" y="1268760"/>
            <a:ext cx="1410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4 columns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419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is this meeting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Release 3.2</a:t>
            </a:r>
          </a:p>
          <a:p>
            <a:pPr lvl="1"/>
            <a:r>
              <a:rPr lang="en-GB" dirty="0" smtClean="0"/>
              <a:t>Release planned Friday 11</a:t>
            </a:r>
            <a:r>
              <a:rPr lang="en-GB" baseline="30000" dirty="0" smtClean="0"/>
              <a:t>th</a:t>
            </a:r>
            <a:r>
              <a:rPr lang="en-GB" dirty="0" smtClean="0"/>
              <a:t> July</a:t>
            </a:r>
          </a:p>
          <a:p>
            <a:pPr lvl="1"/>
            <a:r>
              <a:rPr lang="en-GB" dirty="0" smtClean="0"/>
              <a:t>Present the changes and improvements</a:t>
            </a:r>
          </a:p>
          <a:p>
            <a:pPr lvl="1"/>
            <a:r>
              <a:rPr lang="en-GB" dirty="0" smtClean="0"/>
              <a:t>Focus on Documentation and the Mantid website</a:t>
            </a:r>
          </a:p>
          <a:p>
            <a:pPr lvl="1"/>
            <a:r>
              <a:rPr lang="en-GB" dirty="0" smtClean="0"/>
              <a:t>What’s coming next</a:t>
            </a:r>
          </a:p>
          <a:p>
            <a:pPr marL="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619219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Nested Algorithm History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4258816" cy="4205287"/>
          </a:xfrm>
        </p:spPr>
        <p:txBody>
          <a:bodyPr/>
          <a:lstStyle/>
          <a:p>
            <a:r>
              <a:rPr lang="en-GB" dirty="0" smtClean="0"/>
              <a:t>No more black boxes</a:t>
            </a:r>
          </a:p>
          <a:p>
            <a:pPr lvl="1"/>
            <a:r>
              <a:rPr lang="en-GB" dirty="0" smtClean="0"/>
              <a:t>Records algorithms run and parameters used</a:t>
            </a:r>
          </a:p>
          <a:p>
            <a:r>
              <a:rPr lang="en-GB" dirty="0" smtClean="0"/>
              <a:t>Distinction:</a:t>
            </a:r>
          </a:p>
          <a:p>
            <a:pPr lvl="1"/>
            <a:r>
              <a:rPr lang="en-GB" dirty="0" smtClean="0"/>
              <a:t>Algorithms vs. Work-flow algorithms</a:t>
            </a:r>
          </a:p>
          <a:p>
            <a:r>
              <a:rPr lang="en-GB" dirty="0" smtClean="0"/>
              <a:t>Script generation from history</a:t>
            </a:r>
          </a:p>
          <a:p>
            <a:pPr lvl="1"/>
            <a:r>
              <a:rPr lang="en-GB" dirty="0" smtClean="0"/>
              <a:t>To any level of depth</a:t>
            </a:r>
          </a:p>
          <a:p>
            <a:r>
              <a:rPr lang="en-GB" dirty="0" smtClean="0"/>
              <a:t>History available through the Python API</a:t>
            </a:r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052736"/>
            <a:ext cx="4368154" cy="3067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207"/>
          <a:stretch/>
        </p:blipFill>
        <p:spPr bwMode="auto">
          <a:xfrm>
            <a:off x="4697057" y="4221088"/>
            <a:ext cx="4406071" cy="187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4447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Documentation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07078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need to improve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Requirements from the SSC</a:t>
            </a:r>
          </a:p>
          <a:p>
            <a:pPr lvl="1"/>
            <a:r>
              <a:rPr lang="en-GB" dirty="0" smtClean="0"/>
              <a:t>More resilience to site internet connections</a:t>
            </a:r>
          </a:p>
          <a:p>
            <a:pPr lvl="1"/>
            <a:r>
              <a:rPr lang="en-GB" dirty="0" smtClean="0"/>
              <a:t>“Better” documentation – with “better” usage examples</a:t>
            </a:r>
          </a:p>
          <a:p>
            <a:pPr lvl="1"/>
            <a:r>
              <a:rPr lang="en-GB" dirty="0" smtClean="0"/>
              <a:t>Less black boxes, particularly for high level workflow algorithms</a:t>
            </a:r>
          </a:p>
          <a:p>
            <a:pPr lvl="1"/>
            <a:r>
              <a:rPr lang="en-GB" dirty="0" smtClean="0"/>
              <a:t>Same content in online and offline help</a:t>
            </a:r>
          </a:p>
          <a:p>
            <a:pPr lvl="1"/>
            <a:r>
              <a:rPr lang="en-GB" dirty="0" smtClean="0"/>
              <a:t>Less out of date information</a:t>
            </a:r>
          </a:p>
          <a:p>
            <a:pPr lvl="1"/>
            <a:r>
              <a:rPr lang="en-GB" dirty="0" smtClean="0"/>
              <a:t>Easier access to edit instrument/technique web pages</a:t>
            </a:r>
          </a:p>
          <a:p>
            <a:pPr lvl="1"/>
            <a:r>
              <a:rPr lang="en-GB" dirty="0" smtClean="0"/>
              <a:t>Some algorithms were missing </a:t>
            </a:r>
            <a:br>
              <a:rPr lang="en-GB" dirty="0" smtClean="0"/>
            </a:br>
            <a:r>
              <a:rPr lang="en-GB" dirty="0" smtClean="0"/>
              <a:t>help pages</a:t>
            </a:r>
            <a:endParaRPr lang="en-GB" dirty="0"/>
          </a:p>
        </p:txBody>
      </p:sp>
      <p:pic>
        <p:nvPicPr>
          <p:cNvPr id="6146" name="Picture 2" descr="C:\Mantid\Documents\Images\People_using_Mantid\Mantid SSC 2014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87" b="5647"/>
          <a:stretch/>
        </p:blipFill>
        <p:spPr bwMode="auto">
          <a:xfrm>
            <a:off x="5364088" y="4365104"/>
            <a:ext cx="3722738" cy="245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93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old approach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4402832" cy="4205287"/>
          </a:xfrm>
        </p:spPr>
        <p:txBody>
          <a:bodyPr/>
          <a:lstStyle/>
          <a:p>
            <a:r>
              <a:rPr lang="en-GB" dirty="0" smtClean="0"/>
              <a:t>Data gathered from 6 sources</a:t>
            </a:r>
          </a:p>
          <a:p>
            <a:r>
              <a:rPr lang="en-GB" dirty="0" smtClean="0"/>
              <a:t>Using 6 different processes</a:t>
            </a:r>
          </a:p>
          <a:p>
            <a:r>
              <a:rPr lang="en-GB" dirty="0" smtClean="0"/>
              <a:t>Into 5 different outputs</a:t>
            </a:r>
          </a:p>
          <a:p>
            <a:endParaRPr lang="en-GB" dirty="0"/>
          </a:p>
          <a:p>
            <a:r>
              <a:rPr lang="en-GB" dirty="0" smtClean="0"/>
              <a:t>Confusing</a:t>
            </a:r>
          </a:p>
          <a:p>
            <a:r>
              <a:rPr lang="en-GB" dirty="0" smtClean="0"/>
              <a:t>Hard to maintain</a:t>
            </a:r>
          </a:p>
          <a:p>
            <a:r>
              <a:rPr lang="en-GB" dirty="0" smtClean="0"/>
              <a:t>Hard to improve</a:t>
            </a:r>
          </a:p>
          <a:p>
            <a:r>
              <a:rPr lang="en-GB" dirty="0" smtClean="0"/>
              <a:t>Starting to look tired</a:t>
            </a:r>
            <a:endParaRPr lang="en-GB" dirty="0"/>
          </a:p>
        </p:txBody>
      </p:sp>
      <p:pic>
        <p:nvPicPr>
          <p:cNvPr id="4098" name="Picture 2" descr="C:\Mantid\Documents\Design\Documentation\Documentation work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687923"/>
            <a:ext cx="4088648" cy="6157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59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improved documentation workflow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4258816" cy="4205287"/>
          </a:xfrm>
        </p:spPr>
        <p:txBody>
          <a:bodyPr/>
          <a:lstStyle/>
          <a:p>
            <a:r>
              <a:rPr lang="en-GB" dirty="0" smtClean="0"/>
              <a:t>Simplified around 2 processing tools</a:t>
            </a:r>
          </a:p>
          <a:p>
            <a:r>
              <a:rPr lang="en-GB" dirty="0" smtClean="0"/>
              <a:t>Automated testing of code snippets</a:t>
            </a:r>
            <a:endParaRPr lang="en-GB" dirty="0"/>
          </a:p>
        </p:txBody>
      </p:sp>
      <p:pic>
        <p:nvPicPr>
          <p:cNvPr id="5122" name="Picture 2" descr="C:\Mantid\Documents\Design\Documentation\Documentation new workflo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3" y="1052736"/>
            <a:ext cx="4348749" cy="381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572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 web server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6419056" cy="4205287"/>
          </a:xfrm>
        </p:spPr>
        <p:txBody>
          <a:bodyPr/>
          <a:lstStyle/>
          <a:p>
            <a:r>
              <a:rPr lang="en-GB" dirty="0" smtClean="0"/>
              <a:t>New Cloud based server</a:t>
            </a:r>
          </a:p>
          <a:p>
            <a:pPr lvl="1"/>
            <a:r>
              <a:rPr lang="en-GB" dirty="0" smtClean="0"/>
              <a:t>Better internet uptime</a:t>
            </a:r>
          </a:p>
          <a:p>
            <a:pPr lvl="1"/>
            <a:r>
              <a:rPr lang="en-GB" dirty="0" smtClean="0"/>
              <a:t>Rapid outsourced server </a:t>
            </a:r>
            <a:br>
              <a:rPr lang="en-GB" dirty="0" smtClean="0"/>
            </a:br>
            <a:r>
              <a:rPr lang="en-GB" dirty="0" smtClean="0"/>
              <a:t>support</a:t>
            </a:r>
          </a:p>
          <a:p>
            <a:pPr lvl="2"/>
            <a:r>
              <a:rPr lang="en-GB" dirty="0" smtClean="0"/>
              <a:t>Still have direct access by </a:t>
            </a:r>
            <a:br>
              <a:rPr lang="en-GB" dirty="0" smtClean="0"/>
            </a:br>
            <a:r>
              <a:rPr lang="en-GB" dirty="0" smtClean="0"/>
              <a:t>development team</a:t>
            </a:r>
          </a:p>
          <a:p>
            <a:pPr lvl="1"/>
            <a:r>
              <a:rPr lang="en-GB" dirty="0" smtClean="0"/>
              <a:t>One facility outage does not affect others</a:t>
            </a:r>
            <a:endParaRPr lang="en-GB" dirty="0"/>
          </a:p>
          <a:p>
            <a:endParaRPr lang="en-GB" dirty="0" smtClean="0"/>
          </a:p>
          <a:p>
            <a:r>
              <a:rPr lang="en-GB" dirty="0" err="1" smtClean="0"/>
              <a:t>Sourceforge</a:t>
            </a:r>
            <a:r>
              <a:rPr lang="en-GB" dirty="0" smtClean="0"/>
              <a:t> hosted downloads</a:t>
            </a:r>
          </a:p>
          <a:p>
            <a:pPr lvl="1"/>
            <a:r>
              <a:rPr lang="en-GB" dirty="0" smtClean="0"/>
              <a:t>Automatic worldwide mirroring</a:t>
            </a:r>
          </a:p>
          <a:p>
            <a:pPr lvl="1"/>
            <a:r>
              <a:rPr lang="en-GB" dirty="0" smtClean="0"/>
              <a:t>Reduces server bandwidth requirements</a:t>
            </a:r>
          </a:p>
          <a:p>
            <a:pPr lvl="1"/>
            <a:r>
              <a:rPr lang="en-GB" dirty="0" smtClean="0"/>
              <a:t>Download tracking</a:t>
            </a:r>
          </a:p>
        </p:txBody>
      </p:sp>
      <p:pic>
        <p:nvPicPr>
          <p:cNvPr id="7170" name="Picture 2" descr="http://www.cloudreviews.com/blog/wp-content/uploads/2012/12/cloud-server-hosting-opt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4" t="6456" r="10514" b="6456"/>
          <a:stretch/>
        </p:blipFill>
        <p:spPr bwMode="auto">
          <a:xfrm>
            <a:off x="4716016" y="802728"/>
            <a:ext cx="4137152" cy="2330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798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Updated website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Cleaner look and feel</a:t>
            </a:r>
          </a:p>
          <a:p>
            <a:pPr lvl="1"/>
            <a:r>
              <a:rPr lang="en-GB" dirty="0" smtClean="0"/>
              <a:t>“Less like a wiki”</a:t>
            </a:r>
          </a:p>
          <a:p>
            <a:r>
              <a:rPr lang="en-GB" dirty="0" smtClean="0"/>
              <a:t>Better scaling to tablets, </a:t>
            </a:r>
            <a:br>
              <a:rPr lang="en-GB" dirty="0" smtClean="0"/>
            </a:br>
            <a:r>
              <a:rPr lang="en-GB" dirty="0" smtClean="0"/>
              <a:t>phones, </a:t>
            </a:r>
            <a:r>
              <a:rPr lang="en-GB" dirty="0" err="1" smtClean="0"/>
              <a:t>etc</a:t>
            </a:r>
            <a:endParaRPr lang="en-GB" dirty="0" smtClean="0"/>
          </a:p>
          <a:p>
            <a:r>
              <a:rPr lang="en-GB" dirty="0" smtClean="0"/>
              <a:t>Better tool integration</a:t>
            </a:r>
          </a:p>
          <a:p>
            <a:pPr lvl="1"/>
            <a:r>
              <a:rPr lang="en-GB" dirty="0" smtClean="0"/>
              <a:t>Search </a:t>
            </a:r>
          </a:p>
          <a:p>
            <a:pPr lvl="1"/>
            <a:r>
              <a:rPr lang="en-GB" dirty="0" smtClean="0"/>
              <a:t>contact us </a:t>
            </a:r>
          </a:p>
          <a:p>
            <a:r>
              <a:rPr lang="en-GB" dirty="0" smtClean="0"/>
              <a:t>Easier to navigate</a:t>
            </a:r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0" t="5810" r="16830" b="4182"/>
          <a:stretch/>
        </p:blipFill>
        <p:spPr bwMode="auto">
          <a:xfrm>
            <a:off x="4932040" y="908720"/>
            <a:ext cx="3936836" cy="3227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5" t="15070" r="17493" b="13164"/>
          <a:stretch/>
        </p:blipFill>
        <p:spPr bwMode="auto">
          <a:xfrm>
            <a:off x="5076056" y="3645024"/>
            <a:ext cx="3735330" cy="2534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4483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Access for all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2890664" cy="4205287"/>
          </a:xfrm>
        </p:spPr>
        <p:txBody>
          <a:bodyPr/>
          <a:lstStyle/>
          <a:p>
            <a:r>
              <a:rPr lang="en-GB" dirty="0" smtClean="0"/>
              <a:t>Anyone can edit</a:t>
            </a:r>
          </a:p>
          <a:p>
            <a:r>
              <a:rPr lang="en-GB" dirty="0" smtClean="0"/>
              <a:t>Simply request an account</a:t>
            </a:r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Perhaps to maintain an instrument or technique page</a:t>
            </a:r>
            <a:endParaRPr lang="en-GB" dirty="0"/>
          </a:p>
        </p:txBody>
      </p:sp>
      <p:pic>
        <p:nvPicPr>
          <p:cNvPr id="9218" name="Picture 2" descr="CreateAccount.png (617×548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075" y="1193031"/>
            <a:ext cx="5876925" cy="521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7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Content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Major effort to improve the content</a:t>
            </a:r>
          </a:p>
          <a:p>
            <a:pPr lvl="1"/>
            <a:r>
              <a:rPr lang="en-GB" dirty="0" smtClean="0"/>
              <a:t>Removal of old, outdated and historical </a:t>
            </a:r>
            <a:br>
              <a:rPr lang="en-GB" dirty="0" smtClean="0"/>
            </a:br>
            <a:r>
              <a:rPr lang="en-GB" dirty="0" smtClean="0"/>
              <a:t>content</a:t>
            </a:r>
          </a:p>
          <a:p>
            <a:pPr lvl="1"/>
            <a:r>
              <a:rPr lang="en-GB" dirty="0" smtClean="0"/>
              <a:t>Many algorithms descriptions improved</a:t>
            </a:r>
          </a:p>
          <a:p>
            <a:pPr lvl="1"/>
            <a:r>
              <a:rPr lang="en-GB" dirty="0" smtClean="0"/>
              <a:t>Flow diagrams for workflow algorithms</a:t>
            </a:r>
          </a:p>
          <a:p>
            <a:pPr lvl="1"/>
            <a:r>
              <a:rPr lang="en-GB" dirty="0" smtClean="0"/>
              <a:t>Usage examples for 60%+ </a:t>
            </a:r>
            <a:br>
              <a:rPr lang="en-GB" dirty="0" smtClean="0"/>
            </a:br>
            <a:r>
              <a:rPr lang="en-GB" dirty="0" smtClean="0"/>
              <a:t>algorithms</a:t>
            </a:r>
          </a:p>
          <a:p>
            <a:pPr lvl="2"/>
            <a:r>
              <a:rPr lang="en-GB" dirty="0" smtClean="0"/>
              <a:t>Genuinely useful</a:t>
            </a:r>
          </a:p>
          <a:p>
            <a:pPr lvl="2"/>
            <a:r>
              <a:rPr lang="en-GB" dirty="0" smtClean="0"/>
              <a:t>Automatically tested</a:t>
            </a:r>
          </a:p>
          <a:p>
            <a:pPr lvl="2"/>
            <a:r>
              <a:rPr lang="en-GB" dirty="0" smtClean="0"/>
              <a:t>Simply cut and paste</a:t>
            </a:r>
          </a:p>
          <a:p>
            <a:pPr lvl="1"/>
            <a:r>
              <a:rPr lang="en-GB" dirty="0" smtClean="0"/>
              <a:t>Better help for different </a:t>
            </a:r>
            <a:br>
              <a:rPr lang="en-GB" dirty="0" smtClean="0"/>
            </a:br>
            <a:r>
              <a:rPr lang="en-GB" dirty="0" smtClean="0"/>
              <a:t>versions of the same algorithm</a:t>
            </a:r>
          </a:p>
          <a:p>
            <a:pPr lvl="1"/>
            <a:r>
              <a:rPr lang="en-GB" dirty="0" smtClean="0"/>
              <a:t>Offline help perfectly matched</a:t>
            </a:r>
            <a:br>
              <a:rPr lang="en-GB" dirty="0" smtClean="0"/>
            </a:br>
            <a:r>
              <a:rPr lang="en-GB" dirty="0" smtClean="0"/>
              <a:t>to released version</a:t>
            </a:r>
          </a:p>
          <a:p>
            <a:pPr lvl="1"/>
            <a:r>
              <a:rPr lang="en-GB" dirty="0" smtClean="0"/>
              <a:t>Online help for specific versions</a:t>
            </a:r>
            <a:br>
              <a:rPr lang="en-GB" dirty="0" smtClean="0"/>
            </a:br>
            <a:r>
              <a:rPr lang="en-GB" dirty="0" smtClean="0"/>
              <a:t>will be archived for major releases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10242" name="Picture 2" descr="http://www.mantidproject.org/images/e/e8/UsageReb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068960"/>
            <a:ext cx="3685264" cy="310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gsReductionWorkflow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651" y="251735"/>
            <a:ext cx="2302240" cy="310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24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a site of two halves</a:t>
            </a:r>
            <a:endParaRPr lang="en-GB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1403648" y="3374994"/>
            <a:ext cx="6196977" cy="22862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5" name="Chord 4"/>
          <p:cNvSpPr/>
          <p:nvPr/>
        </p:nvSpPr>
        <p:spPr bwMode="auto">
          <a:xfrm>
            <a:off x="1403647" y="908720"/>
            <a:ext cx="6192689" cy="4932548"/>
          </a:xfrm>
          <a:prstGeom prst="chord">
            <a:avLst>
              <a:gd name="adj1" fmla="val 10831504"/>
              <a:gd name="adj2" fmla="val 21561843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40152" y="2204864"/>
            <a:ext cx="1656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Technique / Instrument Pages</a:t>
            </a:r>
            <a:endParaRPr lang="en-GB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3995936" y="1065510"/>
            <a:ext cx="16561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Main page Navigation</a:t>
            </a:r>
          </a:p>
          <a:p>
            <a:r>
              <a:rPr lang="en-GB" sz="1400" dirty="0" smtClean="0"/>
              <a:t>News</a:t>
            </a:r>
          </a:p>
          <a:p>
            <a:r>
              <a:rPr lang="en-GB" sz="1400" dirty="0" smtClean="0"/>
              <a:t>Release Notes</a:t>
            </a:r>
            <a:endParaRPr lang="en-GB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787428" y="2204864"/>
            <a:ext cx="2088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Developer Notes</a:t>
            </a:r>
            <a:endParaRPr lang="en-GB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3851920" y="2204864"/>
            <a:ext cx="20882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Concepts</a:t>
            </a:r>
            <a:br>
              <a:rPr lang="en-GB" sz="1400" dirty="0" smtClean="0"/>
            </a:br>
            <a:r>
              <a:rPr lang="en-GB" sz="1400" dirty="0" err="1" smtClean="0"/>
              <a:t>Mantidplot</a:t>
            </a:r>
            <a:r>
              <a:rPr lang="en-GB" sz="1400" dirty="0" smtClean="0"/>
              <a:t> Manual</a:t>
            </a:r>
            <a:br>
              <a:rPr lang="en-GB" sz="1400" dirty="0" smtClean="0"/>
            </a:br>
            <a:r>
              <a:rPr lang="en-GB" sz="1400" dirty="0" smtClean="0"/>
              <a:t>Training Courses</a:t>
            </a:r>
            <a:endParaRPr lang="en-GB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547664" y="3933056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Algorithm Reference</a:t>
            </a:r>
          </a:p>
          <a:p>
            <a:r>
              <a:rPr lang="en-GB" sz="1400" dirty="0" smtClean="0"/>
              <a:t>Fit Function Reference</a:t>
            </a:r>
          </a:p>
          <a:p>
            <a:endParaRPr lang="en-GB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940152" y="3933056"/>
            <a:ext cx="20882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Python API Reference</a:t>
            </a:r>
          </a:p>
          <a:p>
            <a:endParaRPr lang="en-GB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77581" y="1897087"/>
            <a:ext cx="123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 smtClean="0"/>
              <a:t>Mediawiki</a:t>
            </a:r>
            <a:endParaRPr lang="en-GB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77582" y="4302388"/>
            <a:ext cx="123049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Sphinx generated web pages</a:t>
            </a:r>
            <a:endParaRPr lang="en-GB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7413135" y="600943"/>
            <a:ext cx="123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Searching</a:t>
            </a:r>
            <a:endParaRPr lang="en-GB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7236297" y="907231"/>
            <a:ext cx="980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Google</a:t>
            </a:r>
            <a:endParaRPr lang="en-GB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8172400" y="905742"/>
            <a:ext cx="971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Sphinx</a:t>
            </a:r>
            <a:endParaRPr lang="en-GB" sz="1400" dirty="0"/>
          </a:p>
        </p:txBody>
      </p:sp>
      <p:sp>
        <p:nvSpPr>
          <p:cNvPr id="17" name="Down Arrow 16"/>
          <p:cNvSpPr/>
          <p:nvPr/>
        </p:nvSpPr>
        <p:spPr bwMode="auto">
          <a:xfrm>
            <a:off x="7600625" y="1213519"/>
            <a:ext cx="427758" cy="4447729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8" name="Down Arrow 17"/>
          <p:cNvSpPr/>
          <p:nvPr/>
        </p:nvSpPr>
        <p:spPr bwMode="auto">
          <a:xfrm>
            <a:off x="8320706" y="3374994"/>
            <a:ext cx="427758" cy="226948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06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we targeted for </a:t>
            </a:r>
            <a:r>
              <a:rPr lang="en-GB" dirty="0" smtClean="0"/>
              <a:t>v3.2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ISIS</a:t>
            </a:r>
          </a:p>
          <a:p>
            <a:pPr lvl="1"/>
            <a:r>
              <a:rPr lang="en-GB" dirty="0" smtClean="0"/>
              <a:t>Transparency</a:t>
            </a:r>
          </a:p>
          <a:p>
            <a:pPr lvl="1"/>
            <a:r>
              <a:rPr lang="en-GB" dirty="0" smtClean="0"/>
              <a:t>Documentation</a:t>
            </a:r>
          </a:p>
          <a:p>
            <a:pPr lvl="1"/>
            <a:r>
              <a:rPr lang="en-GB" dirty="0" smtClean="0"/>
              <a:t>Plotting Improvements</a:t>
            </a:r>
          </a:p>
          <a:p>
            <a:pPr lvl="1"/>
            <a:r>
              <a:rPr lang="en-GB" dirty="0" smtClean="0"/>
              <a:t>Tiled Graphs</a:t>
            </a:r>
          </a:p>
          <a:p>
            <a:pPr lvl="1"/>
            <a:r>
              <a:rPr lang="en-GB" dirty="0" smtClean="0"/>
              <a:t>Training courses</a:t>
            </a:r>
          </a:p>
          <a:p>
            <a:pPr lvl="2"/>
            <a:r>
              <a:rPr lang="en-GB" dirty="0" smtClean="0"/>
              <a:t>Neutron and </a:t>
            </a:r>
            <a:r>
              <a:rPr lang="en-GB" dirty="0" err="1" smtClean="0"/>
              <a:t>Muon</a:t>
            </a:r>
            <a:r>
              <a:rPr lang="en-GB" dirty="0" smtClean="0"/>
              <a:t> training courses</a:t>
            </a:r>
          </a:p>
          <a:p>
            <a:pPr lvl="1"/>
            <a:r>
              <a:rPr lang="en-GB" dirty="0" smtClean="0"/>
              <a:t>ICAT 4 Multi facility support</a:t>
            </a:r>
          </a:p>
          <a:p>
            <a:pPr lvl="1"/>
            <a:r>
              <a:rPr lang="en-GB" dirty="0" smtClean="0"/>
              <a:t>Instrument File Repository</a:t>
            </a:r>
          </a:p>
          <a:p>
            <a:pPr lvl="1"/>
            <a:r>
              <a:rPr lang="en-GB" dirty="0"/>
              <a:t>Python Command Line interface improvements</a:t>
            </a:r>
            <a:endParaRPr lang="en-GB" dirty="0" smtClean="0"/>
          </a:p>
          <a:p>
            <a:r>
              <a:rPr lang="en-GB" dirty="0" smtClean="0"/>
              <a:t>Various technique led improvements</a:t>
            </a:r>
          </a:p>
          <a:p>
            <a:endParaRPr lang="en-GB" dirty="0" smtClean="0"/>
          </a:p>
        </p:txBody>
      </p:sp>
      <p:pic>
        <p:nvPicPr>
          <p:cNvPr id="5" name="Picture 13" descr="http://www.mozambique-gas-summit.com/wp-content/uploads/2012/12/big-tick-gree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374" y="2290873"/>
            <a:ext cx="504057" cy="49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3" descr="http://www.mozambique-gas-summit.com/wp-content/uploads/2012/12/big-tick-gree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2" y="2636912"/>
            <a:ext cx="504057" cy="49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3" descr="http://www.mozambique-gas-summit.com/wp-content/uploads/2012/12/big-tick-gree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850" y="1887828"/>
            <a:ext cx="504057" cy="49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http://www.mozambique-gas-summit.com/wp-content/uploads/2012/12/big-tick-gree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037" y="1522193"/>
            <a:ext cx="504057" cy="49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3" descr="http://www.mozambique-gas-summit.com/wp-content/uploads/2012/12/big-tick-gree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356992"/>
            <a:ext cx="504057" cy="49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3" descr="http://www.mozambique-gas-summit.com/wp-content/uploads/2012/12/big-tick-gree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831" y="3746146"/>
            <a:ext cx="504057" cy="49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www.oum.ox.ac.uk/thezone/minerals/define/quiz/images/cross.g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221088"/>
            <a:ext cx="537980" cy="41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www.oum.ox.ac.uk/thezone/minerals/define/quiz/images/cross.g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581955"/>
            <a:ext cx="537980" cy="416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0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Demo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73144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Indirect Inelastic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16012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Indirect Inelastic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095921"/>
            <a:ext cx="5915000" cy="4205287"/>
          </a:xfrm>
        </p:spPr>
        <p:txBody>
          <a:bodyPr/>
          <a:lstStyle/>
          <a:p>
            <a:r>
              <a:rPr lang="en-GB" dirty="0" smtClean="0"/>
              <a:t>New algorithm: </a:t>
            </a:r>
            <a:r>
              <a:rPr lang="en-GB" dirty="0" err="1" smtClean="0"/>
              <a:t>IndirectILLReduction</a:t>
            </a:r>
            <a:endParaRPr lang="en-GB" dirty="0" smtClean="0"/>
          </a:p>
          <a:p>
            <a:pPr lvl="1"/>
            <a:r>
              <a:rPr lang="en-GB" dirty="0" smtClean="0"/>
              <a:t>For IN16B</a:t>
            </a:r>
          </a:p>
          <a:p>
            <a:r>
              <a:rPr lang="en-GB" dirty="0" err="1" smtClean="0"/>
              <a:t>DensityOfStates</a:t>
            </a:r>
            <a:endParaRPr lang="en-GB" dirty="0" smtClean="0"/>
          </a:p>
          <a:p>
            <a:pPr lvl="1"/>
            <a:r>
              <a:rPr lang="en-GB" dirty="0" smtClean="0"/>
              <a:t>Partial contributions both summed and individual.</a:t>
            </a:r>
          </a:p>
          <a:p>
            <a:r>
              <a:rPr lang="en-GB" dirty="0" smtClean="0"/>
              <a:t>Calculate Corrections</a:t>
            </a:r>
          </a:p>
          <a:p>
            <a:pPr lvl="1"/>
            <a:r>
              <a:rPr lang="en-GB" dirty="0" smtClean="0"/>
              <a:t>Uses chemical formula for cross-sections</a:t>
            </a:r>
          </a:p>
          <a:p>
            <a:r>
              <a:rPr lang="en-GB" dirty="0" smtClean="0"/>
              <a:t>New Moments tab</a:t>
            </a:r>
          </a:p>
          <a:p>
            <a:pPr lvl="1"/>
            <a:r>
              <a:rPr lang="en-GB" dirty="0" smtClean="0"/>
              <a:t>Calculates moments of an S(</a:t>
            </a:r>
            <a:r>
              <a:rPr lang="en-GB" dirty="0" err="1" smtClean="0"/>
              <a:t>Q,w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Just another algorithm: </a:t>
            </a:r>
            <a:r>
              <a:rPr lang="en-GB" dirty="0" err="1" smtClean="0"/>
              <a:t>SofQWMoments</a:t>
            </a:r>
            <a:endParaRPr lang="en-GB" dirty="0" smtClean="0"/>
          </a:p>
          <a:p>
            <a:r>
              <a:rPr lang="en-GB" dirty="0" err="1" smtClean="0"/>
              <a:t>ConvFit</a:t>
            </a:r>
            <a:endParaRPr lang="en-GB" dirty="0" smtClean="0"/>
          </a:p>
          <a:p>
            <a:pPr lvl="1"/>
            <a:r>
              <a:rPr lang="en-GB" dirty="0" smtClean="0"/>
              <a:t>Temperature correction</a:t>
            </a:r>
          </a:p>
          <a:p>
            <a:endParaRPr lang="en-GB" dirty="0" smtClean="0"/>
          </a:p>
          <a:p>
            <a:pPr lvl="1"/>
            <a:endParaRPr lang="en-GB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14901" y="2924944"/>
            <a:ext cx="3368782" cy="142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588224" y="4419273"/>
            <a:ext cx="1958022" cy="2378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799216" y="1030870"/>
            <a:ext cx="2084467" cy="17825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673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err="1"/>
              <a:t>Reflectometry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59123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Improvements to Stitch1D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692696"/>
            <a:ext cx="8229600" cy="4205287"/>
          </a:xfrm>
        </p:spPr>
        <p:txBody>
          <a:bodyPr/>
          <a:lstStyle/>
          <a:p>
            <a:r>
              <a:rPr lang="en-US" dirty="0" smtClean="0"/>
              <a:t>Made smarter about choosing defaults so less inputs required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	S</a:t>
            </a:r>
            <a:r>
              <a:rPr lang="en-GB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titched</a:t>
            </a:r>
            <a:r>
              <a:rPr lang="en-GB" sz="18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,</a:t>
            </a:r>
            <a:r>
              <a:rPr lang="en-GB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scale_factor</a:t>
            </a:r>
            <a:r>
              <a:rPr lang="en-GB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=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Stitch1D</a:t>
            </a:r>
            <a:r>
              <a:rPr lang="en-GB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(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ws1</a:t>
            </a:r>
            <a:r>
              <a:rPr lang="en-GB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,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 ws2)</a:t>
            </a:r>
          </a:p>
          <a:p>
            <a:pPr marL="0" indent="0">
              <a:buNone/>
            </a:pPr>
            <a:endParaRPr lang="en-GB" sz="1800" dirty="0" smtClean="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Times New Roman"/>
            </a:endParaRPr>
          </a:p>
          <a:p>
            <a:r>
              <a:rPr lang="en-US" dirty="0" smtClean="0"/>
              <a:t>Logs the error in the integrated overlap region for diagnostics</a:t>
            </a:r>
          </a:p>
          <a:p>
            <a:r>
              <a:rPr lang="en-US" dirty="0" smtClean="0"/>
              <a:t>Better handling of special values when calculating the overlap</a:t>
            </a:r>
          </a:p>
          <a:p>
            <a:r>
              <a:rPr lang="en-US" dirty="0" smtClean="0"/>
              <a:t>General performance </a:t>
            </a:r>
            <a:r>
              <a:rPr lang="en-US" dirty="0" smtClean="0"/>
              <a:t>improvements</a:t>
            </a:r>
            <a:endParaRPr lang="en-US" dirty="0" smtClean="0"/>
          </a:p>
          <a:p>
            <a:r>
              <a:rPr lang="en-US" dirty="0" smtClean="0"/>
              <a:t>Stitch1DMany </a:t>
            </a:r>
            <a:r>
              <a:rPr lang="en-US" dirty="0"/>
              <a:t>now returns a collection of all scale factors </a:t>
            </a:r>
            <a:r>
              <a:rPr lang="en-US" dirty="0" smtClean="0"/>
              <a:t>used</a:t>
            </a:r>
          </a:p>
          <a:p>
            <a:r>
              <a:rPr lang="en-US" dirty="0" smtClean="0"/>
              <a:t>Other improvements to this algorithm detailed in release notes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26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Angles and Position Correction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Bug found in the </a:t>
            </a:r>
            <a:r>
              <a:rPr lang="en-US" b="1" dirty="0" err="1" smtClean="0"/>
              <a:t>ReflectometryReductionOne</a:t>
            </a:r>
            <a:r>
              <a:rPr lang="en-US" dirty="0" smtClean="0"/>
              <a:t> workflow algorithm concerning the scattering angle calculated. </a:t>
            </a:r>
            <a:r>
              <a:rPr lang="en-US" b="1" dirty="0" err="1" smtClean="0"/>
              <a:t>SpecularReflectionCalculateTheta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Similar issue with position correction </a:t>
            </a:r>
            <a:r>
              <a:rPr lang="en-US" b="1" dirty="0" err="1" smtClean="0"/>
              <a:t>SpecularReflectionPositionCorrect</a:t>
            </a:r>
            <a:r>
              <a:rPr lang="en-US" dirty="0" smtClean="0"/>
              <a:t> </a:t>
            </a:r>
            <a:r>
              <a:rPr lang="en-US" dirty="0"/>
              <a:t>algorithm does the work for this.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1174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Loading and Saving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Loading and Saving from *.</a:t>
            </a:r>
            <a:r>
              <a:rPr lang="en-US" dirty="0" err="1" smtClean="0"/>
              <a:t>tbl</a:t>
            </a:r>
            <a:r>
              <a:rPr lang="en-US" dirty="0" smtClean="0"/>
              <a:t> format to and from </a:t>
            </a:r>
            <a:r>
              <a:rPr lang="en-US" dirty="0" err="1" smtClean="0"/>
              <a:t>TableWorkspaces</a:t>
            </a:r>
            <a:r>
              <a:rPr lang="en-US" dirty="0" smtClean="0"/>
              <a:t> </a:t>
            </a:r>
            <a:r>
              <a:rPr lang="en-US" b="1" dirty="0" err="1" smtClean="0"/>
              <a:t>SaveReflTbl</a:t>
            </a:r>
            <a:r>
              <a:rPr lang="en-US" dirty="0" smtClean="0"/>
              <a:t> and </a:t>
            </a:r>
            <a:r>
              <a:rPr lang="en-US" b="1" dirty="0" err="1" smtClean="0"/>
              <a:t>LoadReflTbl</a:t>
            </a:r>
            <a:endParaRPr lang="en-US" b="1" dirty="0" smtClean="0"/>
          </a:p>
          <a:p>
            <a:r>
              <a:rPr lang="en-US" b="1" dirty="0" err="1" smtClean="0"/>
              <a:t>SaveAnstoAscii</a:t>
            </a:r>
            <a:r>
              <a:rPr lang="en-US" b="1" dirty="0" smtClean="0"/>
              <a:t> </a:t>
            </a:r>
            <a:r>
              <a:rPr lang="en-US" dirty="0" smtClean="0"/>
              <a:t>now an algorithm in it’s own right</a:t>
            </a:r>
            <a:endParaRPr lang="en-US" b="1" dirty="0" smtClean="0"/>
          </a:p>
          <a:p>
            <a:r>
              <a:rPr lang="en-US" b="1" dirty="0" err="1" smtClean="0"/>
              <a:t>SaveILLCosmosAscii</a:t>
            </a:r>
            <a:r>
              <a:rPr lang="en-US" b="1" dirty="0" smtClean="0"/>
              <a:t> </a:t>
            </a:r>
            <a:r>
              <a:rPr lang="en-US" dirty="0" smtClean="0"/>
              <a:t>now an algorithm in it’s own right</a:t>
            </a:r>
            <a:endParaRPr lang="en-US" b="1" dirty="0" smtClean="0"/>
          </a:p>
          <a:p>
            <a:endParaRPr lang="en-US" dirty="0"/>
          </a:p>
        </p:txBody>
      </p:sp>
      <p:pic>
        <p:nvPicPr>
          <p:cNvPr id="6" name="Picture 5" descr="Screen Shot 2014-07-11 at 08.33.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429000"/>
            <a:ext cx="3592847" cy="2650959"/>
          </a:xfrm>
          <a:prstGeom prst="rect">
            <a:avLst/>
          </a:prstGeom>
        </p:spPr>
      </p:pic>
      <p:pic>
        <p:nvPicPr>
          <p:cNvPr id="7" name="Picture 6" descr="Screen Shot 2014-07-11 at 08.35.0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429000"/>
            <a:ext cx="4060174" cy="223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88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Refl</a:t>
            </a:r>
            <a:r>
              <a:rPr lang="en-US" dirty="0" smtClean="0"/>
              <a:t> </a:t>
            </a:r>
            <a:r>
              <a:rPr lang="en-US" dirty="0" err="1" smtClean="0"/>
              <a:t>Gui</a:t>
            </a:r>
            <a:r>
              <a:rPr lang="en-US" dirty="0" smtClean="0"/>
              <a:t>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11256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ICAT for data searching 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 descr="Screen Shot 2014-07-10 at 08.58.5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005064"/>
            <a:ext cx="5760640" cy="2427367"/>
          </a:xfrm>
          <a:prstGeom prst="rect">
            <a:avLst/>
          </a:prstGeom>
        </p:spPr>
      </p:pic>
      <p:pic>
        <p:nvPicPr>
          <p:cNvPr id="4" name="Picture 3" descr="Screen Shot 2014-07-10 at 09.01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412776"/>
            <a:ext cx="3671082" cy="242114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1691680" y="2780928"/>
            <a:ext cx="3024336" cy="504056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1547664" y="4509120"/>
            <a:ext cx="1080120" cy="216024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650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Refl</a:t>
            </a:r>
            <a:r>
              <a:rPr lang="en-US" dirty="0" smtClean="0"/>
              <a:t> </a:t>
            </a:r>
            <a:r>
              <a:rPr lang="en-US" dirty="0" err="1" smtClean="0"/>
              <a:t>Gui</a:t>
            </a:r>
            <a:r>
              <a:rPr lang="en-US" dirty="0" smtClean="0"/>
              <a:t>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112568"/>
          </a:xfrm>
        </p:spPr>
        <p:txBody>
          <a:bodyPr/>
          <a:lstStyle/>
          <a:p>
            <a:r>
              <a:rPr lang="en-US" dirty="0" smtClean="0"/>
              <a:t>Plot button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Use new workflow algorithms over the existing scripts for processing</a:t>
            </a:r>
            <a:endParaRPr lang="en-US" dirty="0"/>
          </a:p>
        </p:txBody>
      </p:sp>
      <p:pic>
        <p:nvPicPr>
          <p:cNvPr id="5" name="Picture 4" descr="Screen Shot 2014-07-10 at 08.55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802" y="1268760"/>
            <a:ext cx="3859145" cy="1289767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 bwMode="auto">
          <a:xfrm>
            <a:off x="6588224" y="1988840"/>
            <a:ext cx="1152128" cy="432048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pic>
        <p:nvPicPr>
          <p:cNvPr id="8" name="Picture 7" descr="Screen Shot 2014-07-10 at 09.01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933056"/>
            <a:ext cx="3671082" cy="2421143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4067944" y="4797152"/>
            <a:ext cx="3528392" cy="432048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30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Refl</a:t>
            </a:r>
            <a:r>
              <a:rPr lang="en-US" dirty="0" smtClean="0"/>
              <a:t> </a:t>
            </a:r>
            <a:r>
              <a:rPr lang="en-US" dirty="0" err="1" smtClean="0"/>
              <a:t>Gui</a:t>
            </a:r>
            <a:r>
              <a:rPr lang="en-US" dirty="0" smtClean="0"/>
              <a:t>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112568"/>
          </a:xfrm>
        </p:spPr>
        <p:txBody>
          <a:bodyPr/>
          <a:lstStyle/>
          <a:p>
            <a:r>
              <a:rPr lang="en-US" dirty="0"/>
              <a:t>Stitching is done as part of processing if possible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Transmission runs are stored and recycled where </a:t>
            </a:r>
            <a:r>
              <a:rPr lang="en-US" dirty="0" smtClean="0"/>
              <a:t>possible</a:t>
            </a:r>
          </a:p>
          <a:p>
            <a:endParaRPr lang="en-US" dirty="0"/>
          </a:p>
          <a:p>
            <a:r>
              <a:rPr lang="en-US" dirty="0" smtClean="0"/>
              <a:t>Copy, Paste, Cut keyboard shortcuts and menu options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4-07-10 at 09.08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149080"/>
            <a:ext cx="1993900" cy="1892300"/>
          </a:xfrm>
          <a:prstGeom prst="rect">
            <a:avLst/>
          </a:prstGeom>
        </p:spPr>
      </p:pic>
      <p:pic>
        <p:nvPicPr>
          <p:cNvPr id="5" name="Picture 4" descr="Screen Shot 2014-07-10 at 09.08.5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4437112"/>
            <a:ext cx="29337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79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Training Courses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3394720" cy="4205287"/>
          </a:xfrm>
        </p:spPr>
        <p:txBody>
          <a:bodyPr/>
          <a:lstStyle/>
          <a:p>
            <a:r>
              <a:rPr lang="en-GB" dirty="0" smtClean="0"/>
              <a:t>Dates</a:t>
            </a:r>
          </a:p>
          <a:p>
            <a:pPr lvl="1"/>
            <a:r>
              <a:rPr lang="en-GB" dirty="0" smtClean="0"/>
              <a:t>Neutron Training Course</a:t>
            </a:r>
          </a:p>
          <a:p>
            <a:pPr lvl="1"/>
            <a:r>
              <a:rPr lang="en-GB" dirty="0" err="1" smtClean="0"/>
              <a:t>Muon</a:t>
            </a:r>
            <a:r>
              <a:rPr lang="en-GB" dirty="0" smtClean="0"/>
              <a:t> Training Course</a:t>
            </a:r>
          </a:p>
          <a:p>
            <a:pPr lvl="1"/>
            <a:r>
              <a:rPr lang="en-GB" dirty="0" smtClean="0"/>
              <a:t>ILL</a:t>
            </a:r>
          </a:p>
          <a:p>
            <a:pPr lvl="1"/>
            <a:r>
              <a:rPr lang="en-GB" dirty="0" smtClean="0"/>
              <a:t>15-17</a:t>
            </a:r>
            <a:r>
              <a:rPr lang="en-GB" baseline="30000" dirty="0" smtClean="0"/>
              <a:t>th</a:t>
            </a:r>
            <a:r>
              <a:rPr lang="en-GB" dirty="0" smtClean="0"/>
              <a:t> September</a:t>
            </a:r>
          </a:p>
        </p:txBody>
      </p:sp>
      <p:pic>
        <p:nvPicPr>
          <p:cNvPr id="1026" name="Picture 2" descr="C:\Mantid\Documents\Images\People_using_Mantid\ILL_training_201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836712"/>
            <a:ext cx="5095902" cy="286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67544" y="3933056"/>
            <a:ext cx="8229600" cy="1664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To Book</a:t>
            </a:r>
          </a:p>
          <a:p>
            <a:pPr lvl="1"/>
            <a:r>
              <a:rPr lang="en-GB" b="0" kern="0" dirty="0" smtClean="0"/>
              <a:t>Email: </a:t>
            </a:r>
            <a:r>
              <a:rPr lang="en-GB" b="0" kern="0" dirty="0" smtClean="0">
                <a:hlinkClick r:id="rId4"/>
              </a:rPr>
              <a:t>nick.draper@stfc.ac.uk</a:t>
            </a:r>
            <a:endParaRPr lang="en-GB" b="0" kern="0" dirty="0" smtClean="0"/>
          </a:p>
          <a:p>
            <a:pPr lvl="1"/>
            <a:r>
              <a:rPr lang="en-GB" b="0" kern="0" dirty="0" smtClean="0"/>
              <a:t>More details at </a:t>
            </a:r>
            <a:r>
              <a:rPr lang="en-GB" b="0" kern="0" dirty="0" smtClean="0">
                <a:hlinkClick r:id="rId5"/>
              </a:rPr>
              <a:t>www.mantidproject.org</a:t>
            </a:r>
            <a:r>
              <a:rPr lang="en-GB" b="0" kern="0" dirty="0" smtClean="0"/>
              <a:t> </a:t>
            </a:r>
            <a:endParaRPr lang="en-GB" b="0" kern="0" dirty="0"/>
          </a:p>
        </p:txBody>
      </p:sp>
    </p:spTree>
    <p:extLst>
      <p:ext uri="{BB962C8B-B14F-4D97-AF65-F5344CB8AC3E}">
        <p14:creationId xmlns:p14="http://schemas.microsoft.com/office/powerpoint/2010/main" val="93544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Changes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73" y="2996952"/>
            <a:ext cx="8867328" cy="4205287"/>
          </a:xfrm>
        </p:spPr>
        <p:txBody>
          <a:bodyPr/>
          <a:lstStyle/>
          <a:p>
            <a:r>
              <a:rPr lang="en-US" dirty="0" smtClean="0"/>
              <a:t>Numerous other changes refer </a:t>
            </a:r>
            <a:r>
              <a:rPr lang="en-US" dirty="0"/>
              <a:t>to release notes </a:t>
            </a:r>
            <a:r>
              <a:rPr lang="en-US" sz="2000" dirty="0">
                <a:hlinkClick r:id="rId2"/>
              </a:rPr>
              <a:t>http://</a:t>
            </a:r>
            <a:r>
              <a:rPr lang="en-US" sz="2000" dirty="0" err="1">
                <a:hlinkClick r:id="rId2"/>
              </a:rPr>
              <a:t>www.mantidproject.org</a:t>
            </a:r>
            <a:r>
              <a:rPr lang="en-US" sz="2000" dirty="0">
                <a:hlinkClick r:id="rId2"/>
              </a:rPr>
              <a:t>/Release_Notes_3_2_Reflectometry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5039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Diffraction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95700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764704"/>
            <a:ext cx="8892480" cy="4205287"/>
          </a:xfrm>
        </p:spPr>
        <p:txBody>
          <a:bodyPr/>
          <a:lstStyle/>
          <a:p>
            <a:r>
              <a:rPr lang="en-US" dirty="0" smtClean="0"/>
              <a:t>Attempt to solve the peak shape issue – don’t assume a shape</a:t>
            </a:r>
          </a:p>
          <a:p>
            <a:r>
              <a:rPr lang="en-US" dirty="0" smtClean="0"/>
              <a:t>Use connected component analysis to identify peaks and generate a new image</a:t>
            </a:r>
          </a:p>
          <a:p>
            <a:r>
              <a:rPr lang="en-US" dirty="0" smtClean="0"/>
              <a:t>Integrate peaks on the image</a:t>
            </a:r>
          </a:p>
          <a:p>
            <a:r>
              <a:rPr lang="en-US" b="1" dirty="0" err="1" smtClean="0"/>
              <a:t>IntegratePeaksUsingClusters</a:t>
            </a:r>
            <a:r>
              <a:rPr lang="en-US" b="1" dirty="0" smtClean="0"/>
              <a:t>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3645024"/>
            <a:ext cx="3033315" cy="2896553"/>
          </a:xfrm>
          <a:prstGeom prst="rect">
            <a:avLst/>
          </a:prstGeom>
        </p:spPr>
      </p:pic>
      <p:pic>
        <p:nvPicPr>
          <p:cNvPr id="5" name="Picture 4" descr="peak_animation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645024"/>
            <a:ext cx="3147082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24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686800" cy="5184576"/>
          </a:xfrm>
        </p:spPr>
        <p:txBody>
          <a:bodyPr/>
          <a:lstStyle/>
          <a:p>
            <a:r>
              <a:rPr lang="en-US" b="1" dirty="0" err="1" smtClean="0"/>
              <a:t>IntegratePeaksHybrid</a:t>
            </a:r>
            <a:r>
              <a:rPr lang="en-US" b="1" dirty="0" smtClean="0"/>
              <a:t> </a:t>
            </a:r>
            <a:r>
              <a:rPr lang="en-US" dirty="0" smtClean="0"/>
              <a:t>uses the CCA method but uses concepts from </a:t>
            </a:r>
            <a:r>
              <a:rPr lang="en-US" b="1" dirty="0" err="1" smtClean="0"/>
              <a:t>IntegratePeaksMD</a:t>
            </a:r>
            <a:r>
              <a:rPr lang="en-US" dirty="0" smtClean="0"/>
              <a:t>. Fastest, of all our integration methods.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GB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integrated_peaks</a:t>
            </a:r>
            <a:r>
              <a:rPr lang="en-GB" sz="1800" b="1" dirty="0" err="1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,</a:t>
            </a:r>
            <a:r>
              <a:rPr lang="en-GB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cluster_images</a:t>
            </a:r>
            <a:r>
              <a:rPr lang="en-GB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=</a:t>
            </a:r>
            <a:r>
              <a:rPr lang="en-GB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IntegratePeaksHybrid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(</a:t>
            </a:r>
            <a:r>
              <a:rPr lang="en-GB" sz="18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mdew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,</a:t>
            </a:r>
            <a:r>
              <a:rPr lang="en-GB" sz="1800" dirty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 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	peaks</a:t>
            </a:r>
            <a:r>
              <a:rPr lang="en-GB" sz="1800" b="1" dirty="0" smtClean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,</a:t>
            </a:r>
            <a:r>
              <a:rPr lang="en-GB" sz="1800" dirty="0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 </a:t>
            </a:r>
            <a:r>
              <a:rPr lang="en-GB" sz="1800" dirty="0" err="1" smtClean="0">
                <a:solidFill>
                  <a:srgbClr val="00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BackgroundOuterRadius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=</a:t>
            </a:r>
            <a:r>
              <a:rPr lang="en-GB" sz="1800" dirty="0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0.4</a:t>
            </a:r>
            <a:r>
              <a:rPr lang="en-GB" sz="1800" b="1" dirty="0">
                <a:solidFill>
                  <a:srgbClr val="000080"/>
                </a:solidFill>
                <a:highlight>
                  <a:srgbClr val="FFFFFF"/>
                </a:highlight>
                <a:latin typeface="Courier New"/>
                <a:ea typeface="Times New Roman"/>
              </a:rPr>
              <a:t>)</a:t>
            </a:r>
            <a:endParaRPr lang="en-GB" sz="1800" dirty="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Times New Roman"/>
            </a:endParaRPr>
          </a:p>
          <a:p>
            <a:endParaRPr lang="en-GB" dirty="0">
              <a:solidFill>
                <a:srgbClr val="000000"/>
              </a:solidFill>
              <a:highlight>
                <a:srgbClr val="FFFFFF"/>
              </a:highlight>
              <a:latin typeface="Courier New"/>
              <a:ea typeface="Times New Roman"/>
            </a:endParaRP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 descr="peaks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1" t="6112" r="18828" b="11866"/>
          <a:stretch/>
        </p:blipFill>
        <p:spPr>
          <a:xfrm>
            <a:off x="2267744" y="3645024"/>
            <a:ext cx="2827568" cy="2880320"/>
          </a:xfrm>
          <a:prstGeom prst="rect">
            <a:avLst/>
          </a:prstGeom>
        </p:spPr>
      </p:pic>
      <p:pic>
        <p:nvPicPr>
          <p:cNvPr id="5" name="Picture 4" descr="peaks8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4" t="5360" r="27286"/>
          <a:stretch/>
        </p:blipFill>
        <p:spPr>
          <a:xfrm>
            <a:off x="5436096" y="3654254"/>
            <a:ext cx="2272946" cy="287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eaks1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7" t="17557" r="4239" b="12003"/>
          <a:stretch/>
        </p:blipFill>
        <p:spPr>
          <a:xfrm>
            <a:off x="1187624" y="908720"/>
            <a:ext cx="7064636" cy="458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31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EnginX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EnginXFitPeaks</a:t>
            </a:r>
            <a:endParaRPr lang="en-US" dirty="0" smtClean="0"/>
          </a:p>
          <a:p>
            <a:r>
              <a:rPr lang="en-US" dirty="0" err="1" smtClean="0"/>
              <a:t>EnginXCalibrate</a:t>
            </a:r>
            <a:endParaRPr lang="en-US" dirty="0" smtClean="0"/>
          </a:p>
          <a:p>
            <a:r>
              <a:rPr lang="en-US" dirty="0" err="1" smtClean="0"/>
              <a:t>EnginXCalibrateFull</a:t>
            </a:r>
            <a:endParaRPr lang="en-US" dirty="0" smtClean="0"/>
          </a:p>
          <a:p>
            <a:r>
              <a:rPr lang="en-US" dirty="0" err="1" smtClean="0"/>
              <a:t>EngineXFocus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8521"/>
          <a:stretch/>
        </p:blipFill>
        <p:spPr>
          <a:xfrm>
            <a:off x="5004048" y="1628800"/>
            <a:ext cx="2877562" cy="3640336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 bwMode="auto">
          <a:xfrm>
            <a:off x="5220072" y="3429000"/>
            <a:ext cx="2376264" cy="1080120"/>
          </a:xfrm>
          <a:prstGeom prst="round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08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Additions and Fixes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836712"/>
            <a:ext cx="8229600" cy="4205287"/>
          </a:xfrm>
        </p:spPr>
        <p:txBody>
          <a:bodyPr/>
          <a:lstStyle/>
          <a:p>
            <a:r>
              <a:rPr lang="en-US" b="1" dirty="0" err="1" smtClean="0"/>
              <a:t>BinMD</a:t>
            </a:r>
            <a:r>
              <a:rPr lang="en-US" dirty="0" smtClean="0"/>
              <a:t> and </a:t>
            </a:r>
            <a:r>
              <a:rPr lang="en-US" b="1" dirty="0" err="1" smtClean="0"/>
              <a:t>SliceMD</a:t>
            </a:r>
            <a:r>
              <a:rPr lang="en-US" dirty="0" smtClean="0"/>
              <a:t> algorithm dialogs remember previous values unless told to recalculate</a:t>
            </a:r>
          </a:p>
          <a:p>
            <a:r>
              <a:rPr lang="en-US" b="1" dirty="0" err="1" smtClean="0"/>
              <a:t>FindClusterFaces</a:t>
            </a:r>
            <a:r>
              <a:rPr lang="en-US" dirty="0" smtClean="0"/>
              <a:t> algorithm for </a:t>
            </a:r>
            <a:r>
              <a:rPr lang="en-US" dirty="0" err="1" smtClean="0"/>
              <a:t>visualisation</a:t>
            </a:r>
            <a:r>
              <a:rPr lang="en-US" dirty="0" smtClean="0"/>
              <a:t>, though no </a:t>
            </a:r>
            <a:r>
              <a:rPr lang="en-US" dirty="0" err="1" smtClean="0"/>
              <a:t>SliceViewer</a:t>
            </a:r>
            <a:r>
              <a:rPr lang="en-US" dirty="0" smtClean="0"/>
              <a:t> option yet.</a:t>
            </a:r>
          </a:p>
          <a:p>
            <a:r>
              <a:rPr lang="en-US" b="1" dirty="0" err="1" smtClean="0"/>
              <a:t>LoadRaw</a:t>
            </a:r>
            <a:r>
              <a:rPr lang="en-US" dirty="0" smtClean="0"/>
              <a:t> </a:t>
            </a:r>
            <a:r>
              <a:rPr lang="en-US" dirty="0"/>
              <a:t>now accepts A list of periods to load. This was introduced for the NPL experiment.</a:t>
            </a:r>
          </a:p>
          <a:p>
            <a:r>
              <a:rPr lang="en-US" dirty="0" smtClean="0"/>
              <a:t>CCA features live outside the integration algorithms, as may be reused for other problems/techniques.</a:t>
            </a:r>
          </a:p>
          <a:p>
            <a:r>
              <a:rPr lang="en-GB" b="1" dirty="0" err="1"/>
              <a:t>FindPeaksMD</a:t>
            </a:r>
            <a:r>
              <a:rPr lang="en-GB" dirty="0"/>
              <a:t> is now multithreaded and runs up to 13 times faster with our development test dataset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000" dirty="0">
                <a:hlinkClick r:id="rId2"/>
              </a:rPr>
              <a:t>http://</a:t>
            </a:r>
            <a:r>
              <a:rPr lang="en-US" sz="2000" dirty="0" err="1">
                <a:hlinkClick r:id="rId2"/>
              </a:rPr>
              <a:t>www.mantidproject.org</a:t>
            </a:r>
            <a:r>
              <a:rPr lang="en-US" sz="2000" dirty="0">
                <a:hlinkClick r:id="rId2"/>
              </a:rPr>
              <a:t>/ReleaseNotes_3_2_Diffraction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5096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SANS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67433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SANS2D Tube Calibration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New gas tube detector banks in SANS2D</a:t>
            </a:r>
          </a:p>
          <a:p>
            <a:r>
              <a:rPr lang="en-GB" dirty="0" smtClean="0"/>
              <a:t>Tube calibration script required</a:t>
            </a:r>
          </a:p>
          <a:p>
            <a:r>
              <a:rPr lang="en-GB" dirty="0" smtClean="0"/>
              <a:t>Used via the “/TUBECALIBFILE” User File command</a:t>
            </a:r>
            <a:endParaRPr lang="en-GB" dirty="0"/>
          </a:p>
        </p:txBody>
      </p:sp>
      <p:pic>
        <p:nvPicPr>
          <p:cNvPr id="2050" name="Picture 2" descr="http://www.mantidproject.org/images/6/62/Sans2d_tube_calibra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968977"/>
            <a:ext cx="6713290" cy="3149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05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Mask Files</a:t>
            </a:r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356993"/>
            <a:ext cx="3392307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39839"/>
            <a:ext cx="4258816" cy="2422772"/>
          </a:xfrm>
        </p:spPr>
        <p:txBody>
          <a:bodyPr/>
          <a:lstStyle/>
          <a:p>
            <a:r>
              <a:rPr lang="en-GB" dirty="0" smtClean="0"/>
              <a:t>Used to mask detectors during the reduction</a:t>
            </a:r>
          </a:p>
          <a:p>
            <a:r>
              <a:rPr lang="en-GB" dirty="0" smtClean="0"/>
              <a:t>Pull in mask files using the “/MASKFILE” User File command</a:t>
            </a:r>
            <a:endParaRPr lang="en-GB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412776"/>
            <a:ext cx="4302792" cy="4207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150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 bwMode="auto">
          <a:xfrm>
            <a:off x="683568" y="5301208"/>
            <a:ext cx="8352928" cy="1008112"/>
          </a:xfrm>
          <a:prstGeom prst="roundRect">
            <a:avLst/>
          </a:prstGeom>
          <a:solidFill>
            <a:srgbClr val="ED9D9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683568" y="3717032"/>
            <a:ext cx="8352928" cy="1584176"/>
          </a:xfrm>
          <a:prstGeom prst="roundRect">
            <a:avLst/>
          </a:prstGeom>
          <a:solidFill>
            <a:srgbClr val="F0DFA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683568" y="1268760"/>
            <a:ext cx="8352928" cy="2448272"/>
          </a:xfrm>
          <a:prstGeom prst="roundRect">
            <a:avLst/>
          </a:prstGeom>
          <a:solidFill>
            <a:srgbClr val="B8E6C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Supported Platforms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409" y="1340768"/>
            <a:ext cx="8229600" cy="4205287"/>
          </a:xfrm>
        </p:spPr>
        <p:txBody>
          <a:bodyPr/>
          <a:lstStyle/>
          <a:p>
            <a:r>
              <a:rPr lang="en-GB" dirty="0" smtClean="0"/>
              <a:t>Staying the same</a:t>
            </a:r>
          </a:p>
          <a:p>
            <a:pPr lvl="1"/>
            <a:r>
              <a:rPr lang="en-GB" dirty="0" smtClean="0"/>
              <a:t>RHEL </a:t>
            </a:r>
            <a:r>
              <a:rPr lang="en-GB" dirty="0"/>
              <a:t>6 64bit</a:t>
            </a:r>
          </a:p>
          <a:p>
            <a:pPr lvl="1"/>
            <a:r>
              <a:rPr lang="en-GB" dirty="0" smtClean="0"/>
              <a:t>OSX </a:t>
            </a:r>
            <a:r>
              <a:rPr lang="en-GB" dirty="0"/>
              <a:t>Mountain </a:t>
            </a:r>
            <a:r>
              <a:rPr lang="en-GB" dirty="0" smtClean="0"/>
              <a:t>Lion +</a:t>
            </a:r>
          </a:p>
          <a:p>
            <a:pPr lvl="1"/>
            <a:r>
              <a:rPr lang="en-GB" dirty="0"/>
              <a:t>Windows 7 64 </a:t>
            </a:r>
            <a:r>
              <a:rPr lang="en-GB" dirty="0" smtClean="0"/>
              <a:t>bit</a:t>
            </a:r>
          </a:p>
          <a:p>
            <a:r>
              <a:rPr lang="en-GB" dirty="0" smtClean="0"/>
              <a:t>Newly supported</a:t>
            </a:r>
            <a:endParaRPr lang="en-GB" dirty="0"/>
          </a:p>
          <a:p>
            <a:pPr lvl="1"/>
            <a:r>
              <a:rPr lang="en-GB" dirty="0"/>
              <a:t>Ubuntu 14.04 64 bit</a:t>
            </a:r>
          </a:p>
          <a:p>
            <a:r>
              <a:rPr lang="en-GB" dirty="0" smtClean="0"/>
              <a:t>Limited support for</a:t>
            </a:r>
            <a:endParaRPr lang="en-GB" dirty="0"/>
          </a:p>
          <a:p>
            <a:pPr lvl="1"/>
            <a:r>
              <a:rPr lang="en-GB" dirty="0" smtClean="0"/>
              <a:t>Windows 8 64 bit</a:t>
            </a:r>
          </a:p>
          <a:p>
            <a:r>
              <a:rPr lang="en-GB" dirty="0" smtClean="0"/>
              <a:t>Last release for</a:t>
            </a:r>
          </a:p>
          <a:p>
            <a:pPr lvl="1"/>
            <a:r>
              <a:rPr lang="en-GB" dirty="0" smtClean="0"/>
              <a:t>Ubuntu 12.04 64 bit</a:t>
            </a:r>
          </a:p>
          <a:p>
            <a:r>
              <a:rPr lang="en-GB" dirty="0" smtClean="0"/>
              <a:t>No longer supported</a:t>
            </a:r>
            <a:endParaRPr lang="en-GB" dirty="0"/>
          </a:p>
          <a:p>
            <a:pPr lvl="1"/>
            <a:r>
              <a:rPr lang="en-GB" dirty="0"/>
              <a:t>Windows XP </a:t>
            </a:r>
            <a:r>
              <a:rPr lang="en-GB" dirty="0" smtClean="0"/>
              <a:t>32bit</a:t>
            </a:r>
          </a:p>
        </p:txBody>
      </p:sp>
      <p:sp>
        <p:nvSpPr>
          <p:cNvPr id="5" name="AutoShape 4" descr="data:image/jpeg;base64,/9j/4AAQSkZJRgABAQAAAQABAAD/2wCEAAkGBhQSERQUExQUFRQUFxgaFxcXFxgXGBwXHRkYFhgcGBgYHCYeGBwjHBcXHy8gIycpLCwtFx8xNTAqNSYrLCkBCQoKDgwOGg8PGikcHSQsLCwpLCksKSwpLCkuLCwvLCwsLCksLCwpLCwsKSwsKSksLCwsKSwqLCwsKSkpLCwsKf/AABEIAKkBKgMBIgACEQEDEQH/xAAcAAAABwEBAAAAAAAAAAAAAAABAgMEBQYHAAj/xABSEAABAgQCAwsHCAcFBgcAAAABAhEAAwQhEjEFQVEGBxMiU2FxgZGx8BcyM3KSodEUI0KTssHh4ggYUlRz0vEVQ2KDoiU0dIKzwiREY2SUo9P/xAAaAQADAQEBAQAAAAAAAAAAAAABAgMABAUG/8QAKBEAAgIBBAIBAwUBAAAAAAAAAAECEQMSEyFRMUEyBGGBIqGxwfAU/9oADAMBAAIRAxEAPwC078u7Sp0fLkGmUlJmLIViTisATt5oyzy3aT5SX9X+aLt+kb6Kk/iK+yYw4eNcMgMvflu0nykv6v8ANHeW3SfKSvq/zRRVHIMA1re8l9cAfHZ8YNAsvflu0nykr6v80d5bdJs/CSgP4Z7M84ocHQspLgkG4cWLEMbi7EEjrO2DSBZevLbpPlJf1f5o7y26T5SX9X+aKIPGx7t9/bAixyy1H742lA1F68tmk+Ul/V/mgfLVpPlJf1f5oorQYJhtKBqZehv0aT5SW9v7vV0PrcXjhv06T5WX9X+aKNhg4EMoIRzZd/LPpPlZf1f5oON+XSfKyvq/zRSMMKJRFFjXQjyyLoN+PSfKy/q/zQYb8Ok+Vl/V/mimpRB8QA2MXfI98HRHoG5LsuSd97SXKy/YbtvA+V/SXKo+r/GIPQ+5Csqm4CnmKSfpkBCG2grbEPVeLZQ7yFYsfOTZEv1cUw9b4G98K1jXkZbjGKt9zSQb51DHXwdu/VAeV7SXKo+r/NE+neEma61AP/Dn/wDWEp+8RUAcWqlKOoGUpA7cZbsMC8YayEL5XtJcqj2PxgfK7pHlUex+MNtJ72GkJAcyRNGsyV4v9KglR6gYrK0FKilQUlSc0qBSodKTcQ6jB+KJuU15LgN9zSPKo9gfGBG+3pHlUex+MVASza2Yt2t3gwYIhtEehdyXZbvKzpHlUex+MGG+xpHlUex+MVMIgyARlzjqIY9oJHXG0R6NuS7LYN9fSPKo9j8YN5VNIcqn2PxiqJTZoUQiNoj0bXLstQ30dIcqn2B8YU8p1fyqfYEVVKIUwRtuPQNcuyznfN0hyo9js1wU76FfyqfYHxisFMEUmNtx6Drl2WdW+jpDlU+x+MCN9HSHKp9gfGKiqY2cdwmyDoj0DXLsth309Icqj2Pxjhvo6R5VPsfjFZSRbXDtMoZxtuPRtcuybVvo6SDtNRbIlFsnveNzp6klCSdYB90ebp0riqYGwL9hj0ZR+jR6qe4Rz54pVR0YJN3Zlf6RvoqT+Ir7JjD3jcf0jB81SfxFfZMYbEUWZ0GUrLPK77eaCwLbNfhocUXUqXwSQEq4bGoqXiGAoYYQEtZQOIkvrEIp2xyejUea7EA9RY9Ta4MO1hBoVhQIP493O+beNXEQbY1vBPwHVDJCtgJSdUGGuzPkL2vle7dJMCgN2dPjpgwQ0OkI5AAQogNlbnECkfdfX1ar/cOd1EoiiRNs4SSzscJJALFnABIBycAgtzjbBgmDpBZtWzs+A7Itm4HcEvSMx1OimQeOsWKj+wg96uoXuC2oq2aKcnSIvcxuQqK9eGQnigsuaqyE9f0lN9Eczs7xr+53e6o6Ih0mqqQxcgKwnaAeLKGwli2swvV6U4CWmXQykinlWWpNiQAXTKbLX84eoXxRPbntLyJyGkskp85B84HWT+1fXz3jilm1OkdkcWlWOUyZqs1JlD9mWApXtKDdieuB/slB87Gv11qUPZJYdQheqqkS0lUxSUJGZUWEVWs31aFALKmLOoJQQ/Ria3PEpTjHyyqi5eEWL+xKfkZXsJ+ECNDSR5qAjnQSg9qSIoc/foQ4CKZR2lUwAc3mgnV3QvS778s+kp1Av9FYIbaMQDnmLRPfh2U2J9F1+RLT6OaromfODrJZf+qInTuhaepThradLapibgc4WGVLPPYf4oeaB3VU9YDwC3Kc0kYVDnwnMc4tEtFYyvlEmq4ZiO6verm0wM2mJnyc8OcxIzs3pB0X9bOKWhjz+P6xvGkd0kqQvDTDhlYuPKSeIxPGKVZJXnYOCbKZ3Fd3Z7hUVSDV0QaZczJbYcR1gj6Mwe/XmFDpx503TObJg9oy3g4MlELIQ/hj0EauiFUyY6TmoQTLhUS4WTJhVMqMahFMuBUnO0OAiE1JggEEy4JUICQDBps7DaGS1OeaMYUmBw8NknPMwsEuGhSjomzvDChaekIIJiRSIAS2gTACJVHmq6D3R6Ko/Ro9VPcI851KuKroP3x6Mo/Ro9VPcI5vqPR04PL/AB/Zlf6RnoqT+Ir7JjDo3L9Iz0VJ/EV9lUYa0QiXkC/j3xwgyXPucDmtlrOvpjgIehGw8mZhILA52U5BBBSXYg6zAItr8a45Ig+Dqh0hGwEjZn8IURn4yjgmDhEVUSbkBq6A3vJ6826AIUSmBTLhRMuGoSwAiFUIg4EGSmCAkdzW55dbUokS3GK61N5ssG52PkBznY8a7uh0lLpJIo6UMiUkCYE5lwCJfSQQVHNiBfEYb71egvk1F8oIHDVRGB/2T6MdDOsjnVD7Tm59KJoCEkpUkrUQQOOSXJOZKy6ss3jg+om3wjv+ngo+SD0FuwQV8HPwpUqwFgBzA5Hohhp9Zkz0rlcIk3DJdKk53cG2bWybmhxovc3KlTVTJ/BcZsBXxmN/NvxTcXz7YDdJpjCQhIycOGIDNa1mu3a8cPg6+G+CoaVdRxrVMWov56io2d2UpywJ27YQRSLWEjJNns9+YbYk6cmap1e/455xKjRuVwnVd82uemIyLxIOVopKApT+bk4ObAlxrzTaJNWjRtGI3B5mGY25Q4XSMQHBBJc+qSvq80fjCiJIJYfQALqslrMHzewhKHsrlVJVKWkqxAv5yCUkHWxAsbt0GLDI0vUrQUCfULQXdJmKWcrAnMpI1O3TnAaUpMQc+cwuTmxFi2u+eyI/RWkTJWL2SdgOXTlr8WiseCUuS/7mNGokodRBLXxMC/O+ees90O1boEy5roTn54SAy08zWKhcjrBsXjp9AmopiEEJJDpIuxG0E5RG6N0VNly2UyzZ2LgP/iz15xVNrwSpPyR2+BucCFCspz81OA4TDlxslbWVYEdB2mKgiT49/fGzytEJTLVTL4yJiVEOXGI+kS+wviHSuMvm6MMqYuUrOWpukZpJ6QQeuPRhk4pnBOCu0RaZEG4OJE07QwrZ2GLKVkXESmKDRHT6m9oGdOKsz4ytthJErilXfFESY3LkwWaHAYQ8TRKIuM+qHcuUAG2Q6QjYypKJheHeFoMuCKMEwZRhNSoBSoSUqFGQWqVxT0Hu8dsej6P0aPVT3CPNVTM4qugx6Vo/Ro9VPcI5s/o6cHl/gyv9Iz0VJ/EV9hUYilLlrddhG3/pF+ipP4ivsKjEkhOFT4sTpws2Fr4sWt/NZud9USh4Kz8hWg6R4ya+uAAg7PFkiLYCRCpL6tkAkQolEVSJNgtz/wBNUKJR46/HZApRCiUQwoARCqUwKUQqlEEAVKIe6P0aZ06VJYvNWlJaxwquog8yHMEp5acQCyQh7lIctzAkPFk3s6ML0nJf+7StY6QAjuWYWTpNjQVtI07TO6yTRz5clSJiuDlJUAgJwuoqSLqUGICD1TIhtIbuETlA8GZaRxcRUCXLEEgBhhPOfOMVndhUldfVqd2mBCeYoQiUf9SVdpiLkVbT5KLHjDV3x4M8knJr0e7HHFRT9kxLqjLSpRSQcasAOFWEZWDWHMNURFTTTSAEpxrW7ZlnyDdfNYROVc5IJA252uW5+iEpO6iRTKJmEgtYgEgANbFkH+6Fu3RqpWLaH0CpAKphuA+F3IZiz684PoyfwhUpTMCyTtyyfUXHbAy92FMbqK5aSCnGsEILg2Km1vmdcJ8WWEJJYgPm7vcm1tfu6ofTxyLqE6+WQpKhkFH3pIPTnEpS04Mt8iwHVmH7TCM5KVpzvbt+Pxh2myRsezdTdP8AWJKPJRy4EtDyPlNOsEALSznV0F8ohtIbm5kpbqAKFWxO4ze51Hpid0hpinoimWsqM2cEq4NDlZYKYnUkMDnmx2GGqN8CQHlqkzwpQcoKcTpJIzB4o17Ot4q48Wial6F9zdSuW0tTlGq5srpGYMWvQFQZq1YsTpcEkADY1s4qkpKUkKHmqbw22+uLzueAwKZrqd9rgd0bE9UqNlVIfV/mYhnLIWOrzh1pxDrik7uqQIqETNUxLHY4uOsursi+kRRd8Q4dHy5lyZSkjncESf8AuMdy5Zxy8FLr9IJT9Iv41RBrnGYefxqhCfOKlOoXPi0LUVIXyjshjo4pTOFPqJjkEmYP2RfmOyHM8AEAAk+7LXB5Epg+uLJEWxYwksM8HWqG61ZwTBJq4QKoFaoRUqAEFa4SUuCzFwiuZAGAqVcRXQe6PTtJ6NHqp7hHlmqXxFeqe6PU1J6NHqp7hHNn9HTh9mWfpFejpP4ivsqjEgI2/wDSIHzVJ/EV9kxiqUwuNcByPkKlEHCYMlMKJRHQkc7YCEQslEGwdHVl1QqlEMIAmXCiUQZKIWSIJgiUQslDRyEwqE2z6vfGMECYt+9OP9pj/h5v2pUVT74s29zOCNIyifppWgdJZXckwmT4spj+SE9MOKipz/3qpP8A98xohNGBXylMwgshQ7VOB3xbt1lOEVdUGN5uLL9tKZliedZiBpaYJmEuRl2ggx8++Gz3VykOatZKu38fvMWPQqJfydctaQpKwcZtivrD7NUNZGjgQVtbLqPfshxoz5pRSeonZCx82aXKobTNApEuWhVMZ4lBIQpCkpCgnzAsKLpIAF75bbxXKTTpmomIUhIMuYoJZywUSrCHNgHsBYBmyEaLP0kESjq59nbGTUp461FgFrdsrCwt1x0XaI0WaXpYJSCoOHAz57GJ2g0whwr9m4DWcCKzTS8TAi1oeKlBGWZ1auqJ3yUrgDRUybWqnTJtLLnJM4qScWApNsLlQIKcIQBswxa9G0SJS1zZoQZ60BAQgOmXLGQci99usnbDPcGsolLlEB3d9vTFgnqAfa33s1oo5ccCVyQVWkE2sARq1vF03M+h/wCY+6IuXoYCScWZD9GsN3xYaCRglpTsF+k3PvMJgg9VhzTTjQ5eKTvjIfRcwf8Aqpb/AOUIurxSN8FT0MtDtwq0nrxCb3BUejD5I4ZuosyyZJJVaxtcw+okFjZj1QtKosOd4cpDvcBgTfW2oc8eiecNlShBSpo5a4QXMt48a4xjpsyGsyZAzZxu2Vj2WHf74aTJ14AQ6l/fn0Ew3WuCrXCSlwAgrXCSlRylQmqAETqlcRXqnuj1XSejR6qe4R5QqjxFeqe6PV9J6NHqp7hHNn9HVh8My/8ASGHzdJ66vsKjGUiNo/SDS6KT11fZMY6lMPi+ImZ/qARL8dTwqlEClELJEWIAJlwqJXjng2eeoN1QoJdgXF3trHTBMAJfjx1wolEclMKYYwoVoMI5oPLRGCGly4ktGTDKmy5otgWCejJX+kmEZEiJKnpntCSfA8VyXDd7IdcmcPNmoA1MFJLhztKVN/lmKhXyGWDkx58tbZxdtDy/llCqmUfnJTFByLjK+pwSkn/GrZFUrKXEMN3TbnsWIYsxcZao8PNCpHs4Z3EnNEHFKAfMAg8+R7YUVR4jgPnDI7R080QugqpSGQoMh/OsGObM9xFim285SgBcLY4e1IuOmJJDtlTqdI4kqlk3BKSC+pWGKbwuKYcIdlMG6m74fVJK9JVCSpgVgpBJQ3EChne5b3xYq3e0n4AumMtdziSVFIUl3HGGz3g88XURHLg6loFJSmzvsII58ug9kH0pRqATZxmSGLcxvB9zdTwsoSqmSiVOk1HBMAwLJxOxuzdIyIzhDRW52s0iqYtEuVT05UuW4JC1ISSlQYWJJHnDK7Qqg7HckkmSO5uuHBheRS4+H3dsXTc9QCYjh1EkPYarHwOqKHuq0AqkSsglKcwHSE2HbkIue42XUGipgrip4JJKcLKL8Z1ObEu56YKhYkp0iwSEFasX0RkIfQlKNtnMzQpHTCOlHPKVidUeKQM1cUddn6g56ooe+DXBU6XKGSA5HuT2ccRdaqqCAqYogJlg55YtfUBZ+dWyMe0hpIzZq5pfjmz5tkl+drnnJjqwxuVnNmlUaAmzIazJsJzJ8Npk6Ow4xSZOhrMnQnMmwgtcAIZa3hFSoBaoTxxggqVCalbI4qgJYBUkKVhBIBUxOEOxLC5YXYQDHTiHOF8L2xM7anaz9EIqVAqMEJtAGEqk8RXqnuj1lSejR6qe4R5LqTxVdB7o9aUno0eqnuEc2b0dOHwzNN/4cSl9dX2TGQITGw7/AEOJS+ur7JjI0piuL4ksvyBSiFQj8IBKYdzKBaEoWpLJmAlB2gHCfeGipETlJF3fKzbXGfMz+6DJRBkJhQJggCpTBsMHCYMEwQCaUQ+ppEFkSofSZcK2MhWTTxL0VJlDSnRcRKyZ4THJkbOiKQ9pVGStMxOrMbR4+/bDndNo4KT8qk3Sq8xI1Ktxug/S9rWTDVdclg3WTBdG7pU0y7qCpa/OSHLfhfw5iEsbmqZ0RyKLK+qlCxiKiOg6+stc9OR2RK6K0ipFrlIYOp1OT+y7e4RJaV3NBQ4el48s3KBco24RmpN3w5jU4ZoiQpyMyPeTkOjxsjicXHhnWmpEZup0GF1Uqeh04mRMw3LuSkkkgNci/NGk6LUJUsBhzsln95vFZmTAwbaH2eNcOVypU/CJypgIDMFKwai5S7PZnh4S55FkuCE3dIp51RTKUpAWmaBMwhzwTG0wpyYtn+0dRMaLoSvQZaUpw4W4uFsLbBhsG2RWJu4eUpTheEAuAGAybULZC/T1v5u5yRLTiMyYgi7oWUkt0Z7LvF7JDHdpuaXVTZUtKgEzFjFa+AHEo4ibWcZG5A1xcZMvCABYDIDKCUS3QknMjXm2p/dC8GK9gk/R0JzFnzRmfcNvw/rHKm6k56zqHT8O6KZux3ZpkpVJknFNV5ys2fWfuGvozok5OkI5KKtjDd/ukSr/AMNKNg2Mg9BYnnF+j1rUWZNgi5huSSSS5JzJNyTzwgtcd8I6VRwTk5Owy5kILXALXCSlwwpylwmtUBjvCRVACCTBCY5ZveEyYwQ2LoyOb9GrWHfq15QmVRylW57a9V3t2a9Wt7Ex+PwhWw0cowQqjujUPdBCYVsZIJUniK6D3R63pPRo9VPcI8jVHmq6D3R65pPRo9VPcI58j5OnGuDON/fzaX1lfZMZMhMa1v7ebS+sr7JjKEiL4vic+X5BkphdIgqEwqkRYiCkQYCOEc8EUNCktEJQshbQTDqXDqSp4jhO5oWQotshWhkyWp6tKbk+4x0zSSTkk83gRGSyAdp90PEc+WzL+sLoQdRxnLVYBub4wtK0Yc1m2toKK0AWYQ2nVZJFyRshlFIVybJzRel1Up+ZLoGaSbHo2eNd4sUurpK03PAznBLWcj9pOSuno40ZwqvJLB2e5di3NCKp7Wfs8WiWTDGZXHmlA09W56ajJpic8SD/ANpvlsJhpNkEK4wKSdoIs/P1xSKDdlUySBLmEp2Lc9pz7TFmpd8yoCePJQroLe5o4pfRv0dkfqk/JM0ylhuM2eVxn+Puh3NQeKgkElit/d8bRCeUwa6UPzNCUzfRmfQp0j/m/rCL6WQ//RA0GXMsAATYam74aaR0tLkpKp0xKQNQPuJ/p1xmlfu+qpgICkoB/ZDn4e6K3U1KlnEtSlnaov2bOqOqOB+znlnXot+6LfDVNBl04wIyxNf/AJQe8jq1xTFr53JuTclzm5OZgq5kN1zI6YxUfBzSk5eRRU2EFrgq1wkVQwoeYSLHVq54RUuOUfu94ce4wQqf+vXACATBcUApUFKoAQFKgZ60lRKQQnUCcRHSWD9kJkwRSoVsajiYIoxxMEJhWxkgT48dnbBSrx46PdBpZTiGPFh14SArKzEggXbVCDxNsokBPVxVdB7o9e0no0eqnuEeQJ5seg90ev6T0aPVT3CJSKxM639fNpfWV9kxlaExqu/mOLS+sr7JjLZYjqw/E5c3yF5U0gEBr5nWzM3R8BAgQRMKzJbYbpOIPYu1yGVsNn6CIsRCwanpVzZiZctJXMWWSlNyTn3XJOTElmgjxdt7v5mm0lWAAzZEnDLe+E4VLPUSEezAk6VmitTobjeurf8A25Wz8GJvH7MLP1tzxByNGzTO4AS1cNiwcGzKxC7EHmu+TXyvEbJrJiJgnJWoTQcQmPxsebk63Ob5uY1rTGmZVNpCgrZiWFTTKEwi+H0ZSphctjwnW3Q0K3JfcdRT58Faqt76plS1rUZHzaStSRN4wSA5thbIbYq5L3yiyad3BrQF1VPMRVSCVLK0F5gBcnEB5zayC/MIq/C64MXfuxZKvVE3pHQU2nlypisBlzg6FoViBsCxLBixduY7IJXaInJpkVK8CZUw4UAqONRuLJa4ZJLvkO2wbhiNIU07R83EEpabKmJD4ONxgDkHcttCl7Ihd8HTXC1ZlBJRKpHky5ZDMAwUpufCG/wpTtgKTvSFxVav9ZCSElSkpSLrUlIfJ1Fh7zD/AHR7nZ9CUJnBLzAopKFYgyWCrsLjEO2Ge59ZXWUqdtRI/wCqkn3Rf93p+VUtWR59BVdJMpaUP0AFZP8AlRpSakkZRTTZTdz+5SorETFyAjDLIBxqKQS2IgMC9u8dUJKQVZa417cQPkwoqPJc6ROqZ17gqKBLBHqlQ/y4p+5rc7JFPOqqor4CQoICEFlLmWDPqDqSM9ZuALhT83+AuHCr8kBKkgaoMqbFnVoilq6SfOo0zJM2mGJcpazMCkMS4JcuyVNzpZrgww3R6GlSaKgnIBC6hBVMJUSCcKDYHLM5Q2tC6WQipobnv0am6NfuhJUy3jxqiy1+5+Sik0bNAVjqpqUzeMWKSWLD6PVEjpjRGi6Os+TzkVEzGUZLKUygrCkOQoKWXdZd2BDc41obQyihRJAAJJyADknmAhGatiRcMSCCGIIsQRqIjSdzWhpNDps06gtaiMVMvEwSkyppWJgtiLApFtTxUt0NZQfLSRJqEy0zaj5SOEBUteI4TLJJCRjBfKyoGq2bTSv70QCqg4WtnnrL4bE7HSD0vD+o3OTUUKK0mWZU1ZQAFOsEFQchmzQci+W0taJe5Snq6WpXJo6ujmyJfCIM5UxUuaAFHCDMs/F1ZYgb3EQWntASpOhaWrSrHNmz1BSkrUUYcM9TYTYLHBoSWGaTG1XwNoZWFLgijGkbrNAaJ0bUBE+XUzUzEhQQiYoCUgcUqUrGFrJLlnZk5batvg7mE0FYZUtRVKmS0zJZNyEqKklJP0mKSx2EO5BJymmZwaGG57c7OrpxkyMHCBBXx1YRhSUpNwDfjizREKqHGLUQMhqa1uiL7vJq/wBpr/4Wb/1JEZzIVxE+qO6BfNBcf0pk/ui3KzqJNOqcZZFTLMxGBWIgDCWVYalpuHGey8KTmLf02NF50xuGSpWh5NMVJmaQkYphUtS0hkSpqiEk2CQqYoJDB2yzhxM0doVFYKBUqrKsYkmr4Yj54nA4lg4Wx8V8LOMiLwmsfbM6KoI8aNoLewlqr9IUVQo/MSMcmcHAGLzJikJIxsCHTk6SI7QO5zROkkT5FGmplVMmUZkubNW4mgWxKQCUgElLgJBAWGhHMZYzNngpMEC3AO0RyoDYUgcUEJgCYKVQox00uD0HuJj2DSejR6qe4R46m5Ho+6PYtJ6NHqp7hCSHRne/l5tN6yvsmMuRGpb+OVK+WNXcdVn7YyxOXZ9/jqjrw/E5M3yYri2v4/CAxwm8Cgi7vlxWIF3GdrhnsGu19tiBypkWfe+3QypC59PVf7tWS+DWrUk8YAnYCFqBIy4pyBIquKEzAatUFOnZfpe9mQp5lXSfJHBM8TOMZd8h5oJB2kAsb5E2n69Gla5MqTNlyZMmUUyFTeKlZBS4GsYrNmWlu12jPgkO7CDKD5wNL8tjal4SNR3NaNOiFTqirqJGBUpSUyJSytU1bgpLEC4YgWPnlyA75hwjDoEFSkDJhBHgpVyBu+EaBXVv9m6NlyZMxIrKtQmTloUlRlpQykocOHBYNkXmbYJu3Eutp5GkZRQmYoCXVSgRiCxxQtncgEYXa4KDYAxR5MqHKZY5oCh79hc74JjcOhI0hSlRAAmAkksAwJzOVxFr0PpSUrSmkJM5SRT1nDS1KxAB0lQScWQ4vCMdpEZ60KhDJC3R5zYDc2ALlLNh1RpRs0XRoOh90SZunjNKkiX85LQSQAEIQoJY7CUlQ9aENE1Euopa3RxmolTTULmSFLLIW0wHDi2ug9SgQCxigLW58d0JKVC6F/H7B1f3+5olNJToqjq+GmylVNUjg5cqWrGyWUMarBg6yTq4oAcloFejxpLRVGmRNkpm0jomImrwcVsLuASHwpULMxOsNGbKWNQA6Bzk32558whNbHNuuNp93yFS9ejS90VRJFHomXKnomiTUpSpSSACUqKVKAzwYgWVkQx1xDb5dUlWlVKSpKk/M3BBGSdYLbYpRMFNubmjKNGcrNa0zpqVL3SU80zEcFwQSV4hhBUiekOp2HGUkczw10JoiXRabxVUynKZ/wApXTKCsQExUxJRjcAIVhWsC9zYHKMtBGWQ5g/ucd8ECLZBteTa/gYGj19qG18+Pdmzbn/lMk1qdIV0qZOm06+DlCdiDBwpYSQEywSpISAATfYYo+m6lKtzNGkKTj+VTiUAjEAfld8IuBcatYimsBYADmaAKhsv4zjKNOxtZd9++pTM0gShSVj5LLDpIUHxzrONdxC2/FUomVdNgUlbUqAcJCr45hItrjP8Vm1fHPuHZCZYZQEqr7Gcrsv+8tUpRpJZWpKAaWaHUoJDmZJYOdcMarernypKlmr0eoSpZUQmeoqOEEkAYLkswy1RTJqcgWYscwdouzsc7G/NcQRUsO7DqSO3myhH5sZcqmazpTdPKpZu52oUoKTIpSJoSQpSQuTKlKcC7pxEtmcJhCdveJVpA1qayk/s9U/5SZvCjFhx8KpDMz4nS72F87RlQDZWeCFId2D9ETaKJm2bmN2Mqr0vpOeFJRJNKESitkFSUlnZR1qxEDNiHAMVLeMq0or5ipi0pBo5gdSgkEmZJs51xn6gDnAKAOcLQ1gSjxR0CBxQUmBwsAp03JDZkNhLkbDittwq2RgHTJjkks5JNg1y+TZC+QtYbII8c8FeMECYbHoj2NSejR6qe4R45nLcZAMGsG6ztPPHsak9Gj1U9whWMiu7424qZpBMoSlpSZZJOIEu4bVFIG8rVcrK7D8Y2qOho5JRVISWOMnbMX8i9U3pZXYfjAeRaq5WV2H4xtMdDb0+xdiHRi3kWquVldh+MFG8nVctK7D8Y2uOjb0+zbEOjFRvK1XKyuxXxgDvKVfLSexXxja46BvT7Nsw6MTG8jVctK7FfGDp3lakf3srsMbTHRt6fYdmHRjQ3mqrlZXYYHyOVXKSuwxskdG3p9m2YdGN+Ryq5WV74A7zdVysrsMbLHRt6ZtmHRjB3marlZXYfjBTvLVfLSuw/GNpjo29M2zAxQ7ydXy0rsPxgFbydWf76Ts80++9+mNsjo29Ps2zDoxI7yFVy0rsPxgp3j6rlpPYr4xt8dG3Z9m2odGH+Q2r5aT2K+MB5DKvlpXsq+MbjHQN2XYdqPRhp3iqtm4eV2K6tfT2wQ7w9Xy8r2VfGN1jo25I23HowlW8LV2afJ5+KrNzz2sw6oJ5A6vl5Psq/mjeY6BuSDoiYN5Aqvl5Psq/mgp3gKv94k+yr+aN7joGth0owT9X+r5eT7Kv5oD9X2r/AHiT7Kv5o3yOgamGkYF+r5V/vEn2FfzQH6vdX+8SfYP80b9HRrZqMA/V6q/3iT7Kv5o79Xmr/eJPsq/mjf46NYaPP/6vFX+8SfZV/NHfq8Vf7xJ9lXxj0BHRrNR5/wD1dqo/+Ylewr4xu0mlKUpGwAdgh1HQD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 descr="http://the-digital-reader.com/wp-content/uploads/2012/10/microsoft-windows-8-logo1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943" y="3501007"/>
            <a:ext cx="2642104" cy="132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data:image/jpeg;base64,/9j/4AAQSkZJRgABAQAAAQABAAD/2wCEAAkGBxAQEhMQEBIQFRUVFRcXFRQSEBIUFBYUFRUWFxUVFhgYHDQhGRslGxUWITEhJjUsLi8uFx8zODMsNygtLysBCgoKDg0OGhAQGiwkHyQsLC8sLC8sLCwsLCwwLCwvLSwsLCssLC0sLCwtNCwuLCwvLCwsLCwvLCwsLCwsLCwsLP/AABEIAPMA0AMBEQACEQEDEQH/xAAcAAEAAgMBAQEAAAAAAAAAAAAABAUDBgcCAQj/xABFEAACAgECAwMIBwUGBAcAAAABAgADBBESBSExBhNBByIyUWFxgZEUI0JSgpKhYnKissEVM1NjsdEkQ9LhCBYlNDZzs//EABsBAQACAwEBAAAAAAAAAAAAAAADBAECBQYH/8QANhEBAAIBAgMDCwMEAgMAAAAAAAECAwQREiExBUFREyIyYXGBkaHB0fBCseEGFCNSFWIzQ/H/2gAMAwEAAhEDEQA/AO4wEBAQEBAQEBAQEBAQEBAQEBAQEBAQEBAQEBAQEBAQEBAQEBAQEBAQEBAQEBAQEBAQEBAQEBAQEBAQEBAQEBAQEBAQEBAQEBAQEBAQEBAQEBAQEBAQEBAjXZ9KelYo9mup+QkF9Vhp6VoS1wZLdKyhWdosZftn4I3+0r/8lp/H5SsR2fnnu+cMa9qcPobCP3kcD56TavaGCe/5S2ns3U/6/OFliZtVo1qsRx+ywPz06S1TLS/ozEqmTDkxztesx7UiboyAgICAgICAgICAgICAgICAgICBS9peMtiqgQKXcnTdroANNToOvUSnrNTOGscPWV/Q6SNRaeKeUNWs4lfd/eWMR90cl+QnBzanLk9K32diunxYvRr93voJUY6yr8lpvCzSFXkNJqrVYQGuZDuRmVh0ZSVI9xEno3msWjaY3hsfBPKDbSQmUDan3wALF9/g/wCh986WHVXrytzj5uTqux8d/OxebPh3fw6Pw7PqyK1upcOjdCPZyII8CDy0M6NbRaN4edy4r4rzS8bTCTNkZAQEBAQEBAQEBAQEBAQEBAQNA7W5PeZJUdK1C/H0j/qB8Jwe0cnFl28HpOzcfBg38ef0RcZZy7SnvLPeZpDSqryWksLVIVl7SasLMK+9pPWG0K/IaWKt4dv4LQMHBrVhzrq1YDlq5G5h8WJ+c6u8YsW890PD6vN5XNa/jPy7kXgfbHHyGNb/AFbhiAGPmtodAVb+h/WR4dVF4ji5SqxeN9myS02ICAgIGLJya6husdEHrdgo+ZmJtFessb7MsyyQEBAQEBAQEBA8W2BVLHooJPuA1MxM7RvLNazaYiO9y7vDY7WHqzFj7ydZ5XLebWm0971/DFKxWO6NljjrK1le8seS0Q2pCqyWksLdIVt7SesJ4V97SxWG0M/ZnB+k5lFRGoLhm/dTz219+3T4y3hrxWiFbW5fJae9vVt8eTqfbzO7rH0HVj/LzH8Wz5yfX28yKf7T8usvE2naHLcZZRtKtLaOD8eyaAFV9yj7L+cPh4j4TFdTkx9J5NYyWq2XH7X/AOJUfejf0P8AvLNe0o/VX4JIz+MJQ7V0/ct+Sf8AVJP+Rx+E/L7t/LQw3drAPQqJ/eYD/QTS3aUfpqxOb1KnM7TZL8lKoP2V5/M6/pK99dlt05IbZrdzWeK78gpSWZnusWvViSdGPM8/UI00TfJvPNjBva+89zr1NYRQq8goAA9gGgnbXXuAgICAgICAgIFL2vyu7xmA6uQg+PNv4QZU12Tgwz6+S/2dj488ern+e9o+Ms83aXoLysk5CQz1V55yhZDTeE1IVeS0lqtUhW3tJ6wlhAvaWKw3hufklwN1t+QR6Citfe53N8gq/mnR0lecy4fbmXatccd/P6R9WbylZu61ah9nQfH0m/mT5SvqbcWfb/WPnP8ADzF5axjLK1pQSs8dZXtKKUpZoQyqIbwOYglHczeENknshi99xBWPo49bP+N/NUfIk/CdTQ05cS3pq7V38XTZ0lggICAgICAgICBpfbnJ3WV1D7Klj72Og/RT85x+08nnRT3u72Tj2pa/jy+CnxlnGtK/eUu06CRwir1VuS0khZpCryGk1VqqvvaT1hvCvvaWKw2h1/yd4QowK2bkbNbWPsb0f4As6uCOHG8h2pl8pqbeEcvh1+e7nvHco3ZDufXr+Y7tPhqB8Jya24t7+MzP2ci8vmMs0tKGVnSJBKNnWatoZBDeGNzMw0swOZvCKWzeTLF+ptyT1vtOn/11+av67p3tPThpEOlSvDWIblJ2xAQEBAQEBAQEDmfFcnvsi2zwLED91fNH6Cea1WTjy2l6vT4/J4a19X782Soqo1YhR62IA/WUpiZ6MW3no+tcr+gS37ldln8imS00uSe79/o03ivpcvfEfvKNkYr+qwfvY+SB8zXJv7XJHd8p+yWmop4x8a/dUX0tz00b1hWBP5eo+U124Z2lcrkrKqvMsVhNCNRjNdYlK9bHVB7NxA1+GussUrvOzXJkjHSbz3Ru7b2htXHxGVeQ2isexdND8lB+Uv6u/Bhnb2R73g7WmZmZcgrYsSx6kkn3k6zmzHDG0K1pWWMshtKKVggkMtGVRMN4ezDZhczaEcq/ilpWtiOpGgHrLch/rJ8FeK8QxijivDqvA8AY+PTQPsIqn2tp5x+J1M79Y2h0U6ZCAgICAgICAgeL1JVgp0JBAPqJHIzFomYmIbVmImJlq2B2PI53W6fs0jT52NzPwCzm4+zaxzvO7qZu1Zn0I+P2++6xpxOH451C1bh1Y/W2fEnVp0cWkivoVc3Lrr25Wv7v4h7t7R4y+LH3If6y1GmySqTqccMS9rsP7Tsvvrb+gMz/AGmXwaf3mLxSRZhZo01ou9nmsw9unVZXy4J6Xr8YWsOp2547fCVFxvsNXYCaW0P3XYn8tnpD8W4e6c7JoI64p29Xc7Gm7WvTlk5x6vt0/ZQ9juy11WeGtRgtSswLDTzyNqj1H0idQSPNmNNS3H50bbfD3Sudoa7HfTbUnnaY+HVb+UvN0RKh4jU/i5D+EP8AOY1tt71p4c/s8xeeTRMZZUtKvK0xlle0o5TFEjYhkUQ3h9cxBLA5m8IpeeGY3f5uNT1AY2v+7VzGvvbQfGX9DTe0yn01etnV511sgICAgICAgICBrfbPtI2EtYrVWssLabtdFC6akgdeZHqlvSaaM0zv0hS1urnBWOGOctRXi2TkHW2xiD9keav5Ry+c6HkceP0Yc2M+XJ6UrRBtSQzzlZjlCty3ktYRWlTZTyeqCeqstsIOoJBHQg6Ee4jpNklV9wPyiZGOQmRrfX69R3qj2H7XuPzlTLoqX515T8l7FntHXm6lwnidOVUt9DbkbXQ6EHUHQgg9CDynKyUtS3DbqvVtFo3honb/AIbkG03FdavBl5gDaBo/3eh59PO6zlajDeLzk67/ACYtWZazjpKVpVrLOhZBZHKQomjMMqw3h5czMNZR3M2hFPNdeTnF33ZOSeg20ofd59n67J2tHTai9hrw0iG+y4lICAgICAgICAgco7d5ffZzKOlSqg9WvpN/Np+GdvRU4cO/i892hfj1HD4R/L1wurpM5JZw1W+SdBpIKrdlNlvJ6wr2lTZLSaEUdVZkNNk1YVeS8ynrDvnA8X6DgVIRzrqBYdNbG5sPi7H5zzOt1EVi+ae7efs62HHvtRg4R2rpuJSzSttSASfMYa8tD4e4zm4O0qztGbzZ8e7+P29a1l0lq8684+ZxLsjj2+dXrUx5+YAUJ9ZQ8vlpLWTS48nP5wp2rE9VHd2Wy6/RFdg9aPsb8r8h85Rv2ff9M7oZwR3SinhmUvXGv+Arb+VpBOizeDXyM+L2nDctvRxbvxGpR+rxGhzT3NoxT4pNXZfNf0u4rHtdrG+SjT9ZYp2db9Us+Rr3rPE7F0Locix7T6ie7r1/dXmfiZbppcWPnKWtIjpDZMbHSpQlaqijoqqAPkJaiIjoyyzIQEBAQEBAQEDHfaEVnbkFBYn2AamZiJmdoYmYiN5cTosN1j2t1d2c+9iT/WejmIpWKx3PKxacl5vPfO7aOGVynkl0cUMmW8xWG9pUmW0nrCtaVTkNJWKqzIaZT1hn7J8P+k52PVpqO8DN6tlfnsD79unxkWovwYrStYa72h2Dtpmd3RtHVjr+Xp/EVnjO1b+ZXH/tPyjnLt6Ou99/BoOKk4Wazpti4XxC6rQI50+6ea/I9PhKlNdm08/47bR4dY+DS+Gl/ShsFHHW+0in3EiXcX9SZel8cT7J2+6tbQ17pSV4yPuH83/aXq9v1n/1z8f4RTo58Xmzi58EHxb/ALTTL29asebjj4/wzGjjvlCu4vaehC+4f7zj5+39ZflWYr7I++6xTSY4681LxRnuNdO5ibbFXXU6ga6sR7gJr2d5TVamJyWm23jO/XkkycOOnKNm+AT3zivsBAQEBAQEBAQNb8oOd3WFYAedpFY/Fzb+ENLehpxZo9XNS7QycGC3r5fH+HOuF1dJ18kuJhq2rFXRZStzl0qRtCFlvJKwjtKly3k9VeyqyGm7esKzIabJ6w3jyN8P3W35JHoKK1Ptc7n+QVfzTndoX5RT3r2nr1lcdu8vdaKx9nQfIan9WH5Z4vXZOPUT/wBY29883e0ldse/ipcVZyM1lpbYqzl5rNligkGOGJZ0Ev44RyWGR6ixVGac5LBwKrvc3XworJ/HZyH8Os9b/T2DlN5/O77qWtvtGzc56tzCAgICAgICAgIHOPKfmbrqccdEUu3vc6L8gp/NOt2dTatr+5xO1cm964/f9vqq+F1dJYySgw1X1nJQJWjqu9IVOW8mrCC0qXKaTwg71ZkNNk1YVmQ0ynrDtPk4wRjcPqZuRsBuY+x+a/wBZwtbkiclp7o+jpYa+bENQ4nebbmY+v8AUksf1JHwniuObRN5/VMz+e56CteGIjwZ8ZZz81m62xlnLyzvLKagm+OGss6y9TlCOWKwyhqLN6wwMZXrCRY9iKfqrLz1usJH7ieav67vnPovZeDyWCI/Pzfdx9Vfe+zY50lYgICAgICAgICBxnjOV9IzL7fAuVX91PMHzC6/Gegw04MNa+r93mdRfyme1vXt8OS2wtta77GVF+87BF+bcpDed52haw0nqz2cRpf0H3j/ACqr7h86kaRRvHX6R+8wtTjtPT8+CvyTr4XD2th5qj5tTpJa3j8mv3RW09/zf7Ke3ziQhVyOoRlYj3qDqPiJPFoQTitWecKrIabt6wi4uIb7q6F62OqDTw3MBr8NdfhMXtwVm3gsUrvOzvPHrFoxio5DaEA/ZA5j8oM8d2nlmuntt1ty+LtaanFkj1Oa0ak6nqTqfees89l2iNoddbYqzl5rMrShZz552ZSkEs44aSynpLNuVWnej2GczLO8pYQOK2lam06nzR725CWNDi8pnrHv+Bedqt14ZiimmuofYQD4gcz89Z9IxU4KRVwr24rTKVJGpAQEBAQEBAQPF6llYKdCQQD6iRyMzHKWJ6NJ4V5P9n99eQPu0DafjY2rfl2y9l11rdI/PZ/9U8Ohx42x4PZrCpO5KK93+I47yz876t+sq2zZLdZW4pWOkLYSJsQIfEOFY+QNL6q7PVvQEj2g9QfaJvXJanozsxNYnq03tB5PA4LYrnX/AA7WJ/Lb6Xwbd7xLuLWzHK/57lbJponnVReT7s1cnEN99bqKEZvPXT6xhtUeo8mY6gkcusm1ees4tqz1a4KTFucdG1dv8vktQ95/Ef8AZW/NPHdp34stKeG8z+0O5oq8ps1XFWcbNZeW2Ks5WazZZViVac5JSEEvY4RS9WGZzztDFUZjOZPOU0I9NXfZWPV4Bja3uT0f4tJ6DsDBx5ZvPs+s/RX1V+Gjep7dxyAgICAgICAgICAgICAgICAgaX2w4Pc7m4Asn7PMryA85eunLqPbOHrdLmjJbLHOJ29sbOhps1IrFZ5Nfx6/l6xzE4Oay9C2xlnKzWbJyCYxwxLOgl7HCKXiwytqLNqwjW2BeZIHvlTHS152rG6TeISux9O+2/I8NFrQ+wec367Z7nsLB5PFvPX6/mzm62+8xDa53VEgICAgICAgICAgICAgICAgICBWZ/AqLSW2lHP26ztJ9/gfjKmfRYc3p1S0z3p0lVWdnr0/u7KnHqdSh+a6icXP/Ttbc6WW663xhjODlj/kA+65P66Sn/wGor0mJ/Pak/u8cvoxM08hQg9rWr/ST17G1HSZj897WdTjZF4FlP6dtaD9hSx+Z0k1P6frM75J/Pk0nWR3Qm4vZnHU6vutPrsOo/KOXz1nWw9nYMXSN1e+pvb1LhECgBQAB0AGgEuxG3RA9TIQEBAQEBAQEBAQEBAQEBAQEBAQEBAQEBAQEBAQEBAQEBAQEBAQEBAQEBAQEBAQEBAQEBAQEBAQEBAQEBAQEBAQEBAQEBAQEBAQEBAQEBAQEBAQEBAQEBAx5F6Vq1ljKiKCzO7BVVQNSzE8gAPGBg4bxTHyVL419Nyg7S1NqWKG0B0JUkA6EcvbAx18bxGuOMuTjG4ag0i+s2ggakFAd3Ic+kD7xPjGLi7Tk5GPTu1299dXXu00127yNdNR84H2vjGK1xxlyKDcvM0i6s2gaA8013DkQenjAmwEBAhYPGMW9nSjIotavk61XI7IdSPOCnVeYI5+qBNgICAgICB4utVFLOyqo5lmIAA9ZJ6TEzEc5ZrWbTtEby8nJrCd6XTZpu37hs2/e3dNPbG8bbs8FuLh2nfw73k5lQ0Bsr5rvHnrzQdXHP0fb0jijxZ8nfwnrt07/D2sWBxXHyNRRdVYV6iuxWI9p0PSa1yVt6M7t8uny4v/ACVmPbGyZN0JAQEBAQECPn4iX1WU2DVLEZGHrV1KkfIwOI+QTPOHlcR4fedNgLnXoGx3NdunwYfkgaBwDtBZXxarirgqlmY7Mx6bXYd8oPsS4fMQOl+Uv/1HtBw3hw0KVbXcdfSPe2j41VJ84EvgtmN/5pyVWq8XbW1sOQhqP1NeulXdajl+0YH27y1nvcjGr4fZZelprprrtZzbtZw7HSvVdAgOg1118NNYGxeTbykV8XNtT0mi+obmQvuVk12llOgI0OgII5bhzPgGs5XlmyLci1OHcOfKppJ3OpsLMgOhs0RCK1Oh0J15c+XQBW+QHNWzM4pefNVgLPOI81WssbmenIQLTN8tjvZb/Z/Drsmmnm92rjzefnlVQ92p0JBbw6gQLXK8rdR4b/aWLjNbsuWq+l7e7aksCQ24Kdyk7QD47vAgiBK7Q+U6vF4ZicSSkWHJKgVd9t2naxs8/addrLt6fKA7Q+U5MXhuJxFaBY2UVAp77btO1jZ52067WXb08fCBE4/5ULq8r6BhcPsyshEDXqjsVrbapZRtQlgu4AsdBrygW3k88oK8Va6izHsx8ij+8qclhpuKnmQCGDDQqQNNfHnoG521qylWAKsCCDzBBGhBiY3ZiZrO8dXOcOn/AIocHe1Wxq7TYoJJZwAHXGY+wksfXt8OkoVjz/IzPL85PQ5Lf4P72tfPmNvZ3Tb39IXHaDAS/iWLVYNUNFhZfBwrahG9a6hSR46SXJWLZaxPgp6XLbFo8lq9eKNp8PXHree1uHXi3YWVQi1v9ISltihQ9dgOoYDryXT4+wTGasUtW1eu+zbQ5LZseXFkneOGZjfumG5y245AQEBAQEBA/M/lcSzhvGci2k7fpNDN+HIqam347g7A+vSBO7U9le77NcPyNo31v3rn/LyySP8ASgfCBZeQ3veIcSyuJXkFq6UTXT7bhUUj8FLD8UCZwH/5flfuv/8AhXA8eROlTxfirkDcpsAPiA2Q24D37R8oFZ2Hqd+N8dSr02p4gqafeOSgX9dIFl/4d+K4tOPmrbbVW6utjGxlT6oIRu1PUKQ2vq3D1wKHydDv6+0P0cE95jW92qgglWNpVQPaDppA2zyAcXw6uHZK221Vslz2W946j6s1oFfn9nzWHvB9cDVfJFwI52LxmlVIrtqRa92uneqbHp5+JUhT8R64Gt9kce7i74fCG1FdP0p1YHTaHTf52v8AmIB+OBM8n/e8Ry+GcOsU93h222Efs7xc4YHpqyBfxQNv7VdlBlcUvu4LxSlMo7jdT39tViMNFsCWVjn5wGq+BgWHkp7W8T/tG7hXELFu2q53ju2KOm3nvT0lIPjqddOnMQOucR77un+j7O92nZ3hIQMehbQE6Dr8JrbfbzeqTFwcceU34e/bq17K7I/8IlVT6ZNb98t51BbIJ1dmOmujdPHovXSQTp/M2jrHPf1uhTtH/PN7x5kxwzX/AK90R7Pv4oXGKsl8/D2tWmQuO7faaouD5yHkDsOpGvUcj4TW8WnJXbrsmwWxV0uXeJmnFEeE7ePthO/svMy76bMxaa6qG3rVW5sL2j0WYkDQDr8/Xy34L3tE32iI/dB5fBgxWrhmZtaNpmY22j+W0yw5hAQEBAQEBA1Xtp2BwuLNU+V3waoMqmpwuoYg89VOumnL3mBbcV4Bj5OI2BYp7lq1r0UgEKum3adORG0ae6BD7G9kMXhVb04veaO+9jYwZtdoUDUAcuX6mBixexOJXxB+Kqbe/sBDAuO75qqnRdNeijxgOzXYnE4ffkZNBt35BJs3uGXm5fzQANOZgeeBdhcPDzL+IU9931/eb9zgp9bYLG2jTl5yjxgUnF/I5wnJyGyWF6Fm3PVVYq1MxOrEgqWXX9kj2aQLvsn2EwuF2XW4gtBu03KzhlUBiwCDTkBrpz16CBQcY8i/Cci5rgMincdzV0WItZJOp0VkJUH1AgDw0gbp2f4FjYFK42LWK611Og1JLHqzE82Y8uZ9QHQCBT9n+wODg5d2dQLe9u37gzgooscOwRQOXMAD2QPvZ/sFhYOXdnUC3vbt+7c4KKLLBYwRQOXMAePKBXdqvJRwziNrZFguqsY6u2O6rvOmmrK6ka+0Aa+MCy7G9gsDhO5sVGNjLta61t9hXXXbyACjUAnaBroNddBoG0QECLZw+prVyCv1iKVVtzclbqNNdDNeCOLi70sZrxjnHE8p5pU2REBAQEBAQEBAQEBAoeIdqqabLK1qybu5AN7UUmxadV3AOdebbSDtXcdCOXMQPeX2ox17kVC3Ia6vva0xk3safN+tJJCqvnKOZGpOg1gfW7UYv0dMpS7LY/d1otbd812pBpFZ5hwVbUHTTaxOgBMDJwztBRcLdd9LUad9XkAVvUGBZWbnt2kA6MCRyPPkYHvgPHaM5HsxyxRLGr3MpXcVAO5deZUhhofGBZwEDX8/tbRU9qCvKtFGnf2UUNZXSdobRj1YhSCQgYgEa6QMuZ2noQ1rUtuQ9lQuVMZBYe4b0bSSQAp8OeraHQHQwPtnajFFFWShexbm2VJXWxtezztawh5hl2Pu1027W100MD7idpsZ6r7XL0/Rv/cJehSyrzQ4LDnqCpBBXUHwJgeOGdp6rrVparJpexS9QyKTX3qrpuKc+RAIJVtG056QLyAgICAgICAgICAgICAgadx3tFUttuDgvjJkOdci92rSrH3KF7yzmDbdtUbUH3RuKjTUI3Z6rHwc7uRYvdPw/GTFsZ1IsXFe4WgN0LfW1sQPva+vQKfh7quTTnkgYj8Vy2Szce7AtxO4S31bHuSwA9D3oP2oGwKKMjieS57p6ExKKby21qjd39liISfNLKpBI/zF9YgSexOVWWzlDoSc+8gB1JI2V9B4wLritmWu36LVj2dd3f5FlOnTTbsqfd49dPDrAy8Oe8prkJUj6nzabXtTTwO5kU6/CBqvHe0FTPbw/Bsxq7WJ+k5DtWtePvGjNoSO9yNByXwIBYjkCHjs6uPhZ1tIdVrbCwxiu1gKvTji5GCseRK7lY6f4gMCl4OwTJxc5iFxbc3iPdOx0QHI2CmznyC2NVdtPj3y6elA+dtC11nEb8ZlNdNfD1tcL3lfeUZbX27gD5/d1MrMAeh0gX2LkGnNxK6M63KXISw3JZZVaBWte5MpSijuwX2poPNPeDQebA3SAgICAgICAgICAgICAgRLeGY7Es1NLE9S1SEk+0kQGVwvHtrFNtFL1jQit6kZAR0IUjQaQM1mOjIa2RChG0oVBUr027emnsgYqeG46V9wlNK1D/lLUgr66+gBp15wFPDqEIZKalYdGWtARry5ECBKgIESzheOxLNTSSTqSakJJPUk6QGXwvHuRa7aKbEXQqllSOikdCFI0GkDNdjVuhrdEZCNCjKChX1FTyI9kD5iYlVKCumtK0XkqVoqIB6gqjQQMWDwzHo3GimmredX7qpE3N622jmfaYEuAgICAgICAgICAgICAgICAgICAgICAgICAgICAgICAgIH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8" descr="data:image/jpeg;base64,/9j/4AAQSkZJRgABAQAAAQABAAD/2wCEAAkGBxAQEhMQEBIQFRUVFRcXFRQSEBIUFBYUFRUWFxUVFhgYHDQhGRslGxUWITEhJjUsLi8uFx8zODMsNygtLysBCgoKDg0OGhAQGiwkHyQsLC8sLC8sLCwsLCwwLCwvLSwsLCssLC0sLCwtNCwuLCwvLCwsLCwvLCwsLCwsLCwsLP/AABEIAPMA0AMBEQACEQEDEQH/xAAcAAEAAgMBAQEAAAAAAAAAAAAABAUDBgcCAQj/xABFEAACAgECAwMIBwUGBAcAAAABAgADBBESBSExBhNBByIyUWFxgZEUI0JSgpKhYnKissEVM1NjsdEkQ9LhCBYlNDZzs//EABsBAQACAwEBAAAAAAAAAAAAAAADBAECBQYH/8QANhEBAAIBAgMDCwMEAgMAAAAAAAECAwQREiExBUFREyIyYXGBkaHB0fBCseEGFCNSFWIzQ/H/2gAMAwEAAhEDEQA/AO4wEBAQEBAQEBAQEBAQEBAQEBAQEBAQEBAQEBAQEBAQEBAQEBAQEBAQEBAQEBAQEBAQEBAQEBAQEBAQEBAQEBAQEBAQEBAQEBAQEBAQEBAQEBAQEBAQEBAjXZ9KelYo9mup+QkF9Vhp6VoS1wZLdKyhWdosZftn4I3+0r/8lp/H5SsR2fnnu+cMa9qcPobCP3kcD56TavaGCe/5S2ns3U/6/OFliZtVo1qsRx+ywPz06S1TLS/ozEqmTDkxztesx7UiboyAgICAgICAgICAgICAgICAgICBS9peMtiqgQKXcnTdroANNToOvUSnrNTOGscPWV/Q6SNRaeKeUNWs4lfd/eWMR90cl+QnBzanLk9K32diunxYvRr93voJUY6yr8lpvCzSFXkNJqrVYQGuZDuRmVh0ZSVI9xEno3msWjaY3hsfBPKDbSQmUDan3wALF9/g/wCh986WHVXrytzj5uTqux8d/OxebPh3fw6Pw7PqyK1upcOjdCPZyII8CDy0M6NbRaN4edy4r4rzS8bTCTNkZAQEBAQEBAQEBAQEBAQEBAQNA7W5PeZJUdK1C/H0j/qB8Jwe0cnFl28HpOzcfBg38ef0RcZZy7SnvLPeZpDSqryWksLVIVl7SasLMK+9pPWG0K/IaWKt4dv4LQMHBrVhzrq1YDlq5G5h8WJ+c6u8YsW890PD6vN5XNa/jPy7kXgfbHHyGNb/AFbhiAGPmtodAVb+h/WR4dVF4ji5SqxeN9myS02ICAgIGLJya6husdEHrdgo+ZmJtFessb7MsyyQEBAQEBAQEBA8W2BVLHooJPuA1MxM7RvLNazaYiO9y7vDY7WHqzFj7ydZ5XLebWm0971/DFKxWO6NljjrK1le8seS0Q2pCqyWksLdIVt7SesJ4V97SxWG0M/ZnB+k5lFRGoLhm/dTz219+3T4y3hrxWiFbW5fJae9vVt8eTqfbzO7rH0HVj/LzH8Wz5yfX28yKf7T8usvE2naHLcZZRtKtLaOD8eyaAFV9yj7L+cPh4j4TFdTkx9J5NYyWq2XH7X/AOJUfejf0P8AvLNe0o/VX4JIz+MJQ7V0/ct+Sf8AVJP+Rx+E/L7t/LQw3drAPQqJ/eYD/QTS3aUfpqxOb1KnM7TZL8lKoP2V5/M6/pK99dlt05IbZrdzWeK78gpSWZnusWvViSdGPM8/UI00TfJvPNjBva+89zr1NYRQq8goAA9gGgnbXXuAgICAgICAgIFL2vyu7xmA6uQg+PNv4QZU12Tgwz6+S/2dj488ern+e9o+Ms83aXoLysk5CQz1V55yhZDTeE1IVeS0lqtUhW3tJ6wlhAvaWKw3hufklwN1t+QR6Citfe53N8gq/mnR0lecy4fbmXatccd/P6R9WbylZu61ah9nQfH0m/mT5SvqbcWfb/WPnP8ADzF5axjLK1pQSs8dZXtKKUpZoQyqIbwOYglHczeENknshi99xBWPo49bP+N/NUfIk/CdTQ05cS3pq7V38XTZ0lggICAgICAgICBpfbnJ3WV1D7Klj72Og/RT85x+08nnRT3u72Tj2pa/jy+CnxlnGtK/eUu06CRwir1VuS0khZpCryGk1VqqvvaT1hvCvvaWKw2h1/yd4QowK2bkbNbWPsb0f4As6uCOHG8h2pl8pqbeEcvh1+e7nvHco3ZDufXr+Y7tPhqB8Jya24t7+MzP2ci8vmMs0tKGVnSJBKNnWatoZBDeGNzMw0swOZvCKWzeTLF+ptyT1vtOn/11+av67p3tPThpEOlSvDWIblJ2xAQEBAQEBAQEDmfFcnvsi2zwLED91fNH6Cea1WTjy2l6vT4/J4a19X782Soqo1YhR62IA/WUpiZ6MW3no+tcr+gS37ldln8imS00uSe79/o03ivpcvfEfvKNkYr+qwfvY+SB8zXJv7XJHd8p+yWmop4x8a/dUX0tz00b1hWBP5eo+U124Z2lcrkrKqvMsVhNCNRjNdYlK9bHVB7NxA1+GussUrvOzXJkjHSbz3Ru7b2htXHxGVeQ2isexdND8lB+Uv6u/Bhnb2R73g7WmZmZcgrYsSx6kkn3k6zmzHDG0K1pWWMshtKKVggkMtGVRMN4ezDZhczaEcq/ilpWtiOpGgHrLch/rJ8FeK8QxijivDqvA8AY+PTQPsIqn2tp5x+J1M79Y2h0U6ZCAgICAgICAgeL1JVgp0JBAPqJHIzFomYmIbVmImJlq2B2PI53W6fs0jT52NzPwCzm4+zaxzvO7qZu1Zn0I+P2++6xpxOH451C1bh1Y/W2fEnVp0cWkivoVc3Lrr25Wv7v4h7t7R4y+LH3If6y1GmySqTqccMS9rsP7Tsvvrb+gMz/AGmXwaf3mLxSRZhZo01ou9nmsw9unVZXy4J6Xr8YWsOp2547fCVFxvsNXYCaW0P3XYn8tnpD8W4e6c7JoI64p29Xc7Gm7WvTlk5x6vt0/ZQ9juy11WeGtRgtSswLDTzyNqj1H0idQSPNmNNS3H50bbfD3Sudoa7HfTbUnnaY+HVb+UvN0RKh4jU/i5D+EP8AOY1tt71p4c/s8xeeTRMZZUtKvK0xlle0o5TFEjYhkUQ3h9cxBLA5m8IpeeGY3f5uNT1AY2v+7VzGvvbQfGX9DTe0yn01etnV511sgICAgICAgICBrfbPtI2EtYrVWssLabtdFC6akgdeZHqlvSaaM0zv0hS1urnBWOGOctRXi2TkHW2xiD9keav5Ry+c6HkceP0Yc2M+XJ6UrRBtSQzzlZjlCty3ktYRWlTZTyeqCeqstsIOoJBHQg6Ee4jpNklV9wPyiZGOQmRrfX69R3qj2H7XuPzlTLoqX515T8l7FntHXm6lwnidOVUt9DbkbXQ6EHUHQgg9CDynKyUtS3DbqvVtFo3honb/AIbkG03FdavBl5gDaBo/3eh59PO6zlajDeLzk67/ACYtWZazjpKVpVrLOhZBZHKQomjMMqw3h5czMNZR3M2hFPNdeTnF33ZOSeg20ofd59n67J2tHTai9hrw0iG+y4lICAgICAgICAgco7d5ffZzKOlSqg9WvpN/Np+GdvRU4cO/i892hfj1HD4R/L1wurpM5JZw1W+SdBpIKrdlNlvJ6wr2lTZLSaEUdVZkNNk1YVeS8ynrDvnA8X6DgVIRzrqBYdNbG5sPi7H5zzOt1EVi+ae7efs62HHvtRg4R2rpuJSzSttSASfMYa8tD4e4zm4O0qztGbzZ8e7+P29a1l0lq8684+ZxLsjj2+dXrUx5+YAUJ9ZQ8vlpLWTS48nP5wp2rE9VHd2Wy6/RFdg9aPsb8r8h85Rv2ff9M7oZwR3SinhmUvXGv+Arb+VpBOizeDXyM+L2nDctvRxbvxGpR+rxGhzT3NoxT4pNXZfNf0u4rHtdrG+SjT9ZYp2db9Us+Rr3rPE7F0Locix7T6ie7r1/dXmfiZbppcWPnKWtIjpDZMbHSpQlaqijoqqAPkJaiIjoyyzIQEBAQEBAQEDHfaEVnbkFBYn2AamZiJmdoYmYiN5cTosN1j2t1d2c+9iT/WejmIpWKx3PKxacl5vPfO7aOGVynkl0cUMmW8xWG9pUmW0nrCtaVTkNJWKqzIaZT1hn7J8P+k52PVpqO8DN6tlfnsD79unxkWovwYrStYa72h2Dtpmd3RtHVjr+Xp/EVnjO1b+ZXH/tPyjnLt6Ou99/BoOKk4Wazpti4XxC6rQI50+6ea/I9PhKlNdm08/47bR4dY+DS+Gl/ShsFHHW+0in3EiXcX9SZel8cT7J2+6tbQ17pSV4yPuH83/aXq9v1n/1z8f4RTo58Xmzi58EHxb/ALTTL29asebjj4/wzGjjvlCu4vaehC+4f7zj5+39ZflWYr7I++6xTSY4681LxRnuNdO5ibbFXXU6ga6sR7gJr2d5TVamJyWm23jO/XkkycOOnKNm+AT3zivsBAQEBAQEBAQNb8oOd3WFYAedpFY/Fzb+ENLehpxZo9XNS7QycGC3r5fH+HOuF1dJ18kuJhq2rFXRZStzl0qRtCFlvJKwjtKly3k9VeyqyGm7esKzIabJ6w3jyN8P3W35JHoKK1Ptc7n+QVfzTndoX5RT3r2nr1lcdu8vdaKx9nQfIan9WH5Z4vXZOPUT/wBY29883e0ldse/ipcVZyM1lpbYqzl5rNligkGOGJZ0Ev44RyWGR6ixVGac5LBwKrvc3XworJ/HZyH8Os9b/T2DlN5/O77qWtvtGzc56tzCAgICAgICAgIHOPKfmbrqccdEUu3vc6L8gp/NOt2dTatr+5xO1cm964/f9vqq+F1dJYySgw1X1nJQJWjqu9IVOW8mrCC0qXKaTwg71ZkNNk1YVmQ0ynrDtPk4wRjcPqZuRsBuY+x+a/wBZwtbkiclp7o+jpYa+bENQ4nebbmY+v8AUksf1JHwniuObRN5/VMz+e56CteGIjwZ8ZZz81m62xlnLyzvLKagm+OGss6y9TlCOWKwyhqLN6wwMZXrCRY9iKfqrLz1usJH7ieav67vnPovZeDyWCI/Pzfdx9Vfe+zY50lYgICAgICAgICBxnjOV9IzL7fAuVX91PMHzC6/Gegw04MNa+r93mdRfyme1vXt8OS2wtta77GVF+87BF+bcpDed52haw0nqz2cRpf0H3j/ACqr7h86kaRRvHX6R+8wtTjtPT8+CvyTr4XD2th5qj5tTpJa3j8mv3RW09/zf7Ke3ziQhVyOoRlYj3qDqPiJPFoQTitWecKrIabt6wi4uIb7q6F62OqDTw3MBr8NdfhMXtwVm3gsUrvOzvPHrFoxio5DaEA/ZA5j8oM8d2nlmuntt1ty+LtaanFkj1Oa0ak6nqTqfees89l2iNoddbYqzl5rMrShZz552ZSkEs44aSynpLNuVWnej2GczLO8pYQOK2lam06nzR725CWNDi8pnrHv+Bedqt14ZiimmuofYQD4gcz89Z9IxU4KRVwr24rTKVJGpAQEBAQEBAQPF6llYKdCQQD6iRyMzHKWJ6NJ4V5P9n99eQPu0DafjY2rfl2y9l11rdI/PZ/9U8Ohx42x4PZrCpO5KK93+I47yz876t+sq2zZLdZW4pWOkLYSJsQIfEOFY+QNL6q7PVvQEj2g9QfaJvXJanozsxNYnq03tB5PA4LYrnX/AA7WJ/Lb6Xwbd7xLuLWzHK/57lbJponnVReT7s1cnEN99bqKEZvPXT6xhtUeo8mY6gkcusm1ees4tqz1a4KTFucdG1dv8vktQ95/Ef8AZW/NPHdp34stKeG8z+0O5oq8ps1XFWcbNZeW2Ks5WazZZViVac5JSEEvY4RS9WGZzztDFUZjOZPOU0I9NXfZWPV4Bja3uT0f4tJ6DsDBx5ZvPs+s/RX1V+Gjep7dxyAgICAgICAgICAgICAgICAgaX2w4Pc7m4Asn7PMryA85eunLqPbOHrdLmjJbLHOJ29sbOhps1IrFZ5Nfx6/l6xzE4Oay9C2xlnKzWbJyCYxwxLOgl7HCKXiwytqLNqwjW2BeZIHvlTHS152rG6TeISux9O+2/I8NFrQ+wec367Z7nsLB5PFvPX6/mzm62+8xDa53VEgICAgICAgICAgICAgICAgICBWZ/AqLSW2lHP26ztJ9/gfjKmfRYc3p1S0z3p0lVWdnr0/u7KnHqdSh+a6icXP/Ttbc6WW663xhjODlj/kA+65P66Sn/wGor0mJ/Pak/u8cvoxM08hQg9rWr/ST17G1HSZj897WdTjZF4FlP6dtaD9hSx+Z0k1P6frM75J/Pk0nWR3Qm4vZnHU6vutPrsOo/KOXz1nWw9nYMXSN1e+pvb1LhECgBQAB0AGgEuxG3RA9TIQEBAQEBAQEBAQEBAQEBAQEBAQEBAQEBAQEBAQEBAQEBAQEBAQEBAQEBAQEBAQEBAQEBAQEBAQEBAQEBAQEBAQEBAQEBAQEBAQEBAQEBAQEBAQEBAQEBAx5F6Vq1ljKiKCzO7BVVQNSzE8gAPGBg4bxTHyVL419Nyg7S1NqWKG0B0JUkA6EcvbAx18bxGuOMuTjG4ag0i+s2ggakFAd3Ic+kD7xPjGLi7Tk5GPTu1299dXXu00127yNdNR84H2vjGK1xxlyKDcvM0i6s2gaA8013DkQenjAmwEBAhYPGMW9nSjIotavk61XI7IdSPOCnVeYI5+qBNgICAgICB4utVFLOyqo5lmIAA9ZJ6TEzEc5ZrWbTtEby8nJrCd6XTZpu37hs2/e3dNPbG8bbs8FuLh2nfw73k5lQ0Bsr5rvHnrzQdXHP0fb0jijxZ8nfwnrt07/D2sWBxXHyNRRdVYV6iuxWI9p0PSa1yVt6M7t8uny4v/ACVmPbGyZN0JAQEBAQECPn4iX1WU2DVLEZGHrV1KkfIwOI+QTPOHlcR4fedNgLnXoGx3NdunwYfkgaBwDtBZXxarirgqlmY7Mx6bXYd8oPsS4fMQOl+Uv/1HtBw3hw0KVbXcdfSPe2j41VJ84EvgtmN/5pyVWq8XbW1sOQhqP1NeulXdajl+0YH27y1nvcjGr4fZZelprprrtZzbtZw7HSvVdAgOg1118NNYGxeTbykV8XNtT0mi+obmQvuVk12llOgI0OgII5bhzPgGs5XlmyLci1OHcOfKppJ3OpsLMgOhs0RCK1Oh0J15c+XQBW+QHNWzM4pefNVgLPOI81WssbmenIQLTN8tjvZb/Z/Drsmmnm92rjzefnlVQ92p0JBbw6gQLXK8rdR4b/aWLjNbsuWq+l7e7aksCQ24Kdyk7QD47vAgiBK7Q+U6vF4ZicSSkWHJKgVd9t2naxs8/addrLt6fKA7Q+U5MXhuJxFaBY2UVAp77btO1jZ52067WXb08fCBE4/5ULq8r6BhcPsyshEDXqjsVrbapZRtQlgu4AsdBrygW3k88oK8Va6izHsx8ij+8qclhpuKnmQCGDDQqQNNfHnoG521qylWAKsCCDzBBGhBiY3ZiZrO8dXOcOn/AIocHe1Wxq7TYoJJZwAHXGY+wksfXt8OkoVjz/IzPL85PQ5Lf4P72tfPmNvZ3Tb39IXHaDAS/iWLVYNUNFhZfBwrahG9a6hSR46SXJWLZaxPgp6XLbFo8lq9eKNp8PXHree1uHXi3YWVQi1v9ISltihQ9dgOoYDryXT4+wTGasUtW1eu+zbQ5LZseXFkneOGZjfumG5y245AQEBAQEBA/M/lcSzhvGci2k7fpNDN+HIqam347g7A+vSBO7U9le77NcPyNo31v3rn/LyySP8ASgfCBZeQ3veIcSyuJXkFq6UTXT7bhUUj8FLD8UCZwH/5flfuv/8AhXA8eROlTxfirkDcpsAPiA2Q24D37R8oFZ2Hqd+N8dSr02p4gqafeOSgX9dIFl/4d+K4tOPmrbbVW6utjGxlT6oIRu1PUKQ2vq3D1wKHydDv6+0P0cE95jW92qgglWNpVQPaDppA2zyAcXw6uHZK221Vslz2W946j6s1oFfn9nzWHvB9cDVfJFwI52LxmlVIrtqRa92uneqbHp5+JUhT8R64Gt9kce7i74fCG1FdP0p1YHTaHTf52v8AmIB+OBM8n/e8Ry+GcOsU93h222Efs7xc4YHpqyBfxQNv7VdlBlcUvu4LxSlMo7jdT39tViMNFsCWVjn5wGq+BgWHkp7W8T/tG7hXELFu2q53ju2KOm3nvT0lIPjqddOnMQOucR77un+j7O92nZ3hIQMehbQE6Dr8JrbfbzeqTFwcceU34e/bq17K7I/8IlVT6ZNb98t51BbIJ1dmOmujdPHovXSQTp/M2jrHPf1uhTtH/PN7x5kxwzX/AK90R7Pv4oXGKsl8/D2tWmQuO7faaouD5yHkDsOpGvUcj4TW8WnJXbrsmwWxV0uXeJmnFEeE7ePthO/svMy76bMxaa6qG3rVW5sL2j0WYkDQDr8/Xy34L3tE32iI/dB5fBgxWrhmZtaNpmY22j+W0yw5hAQEBAQEBA1Xtp2BwuLNU+V3waoMqmpwuoYg89VOumnL3mBbcV4Bj5OI2BYp7lq1r0UgEKum3adORG0ae6BD7G9kMXhVb04veaO+9jYwZtdoUDUAcuX6mBixexOJXxB+Kqbe/sBDAuO75qqnRdNeijxgOzXYnE4ffkZNBt35BJs3uGXm5fzQANOZgeeBdhcPDzL+IU9931/eb9zgp9bYLG2jTl5yjxgUnF/I5wnJyGyWF6Fm3PVVYq1MxOrEgqWXX9kj2aQLvsn2EwuF2XW4gtBu03KzhlUBiwCDTkBrpz16CBQcY8i/Cci5rgMincdzV0WItZJOp0VkJUH1AgDw0gbp2f4FjYFK42LWK611Og1JLHqzE82Y8uZ9QHQCBT9n+wODg5d2dQLe9u37gzgooscOwRQOXMAD2QPvZ/sFhYOXdnUC3vbt+7c4KKLLBYwRQOXMAePKBXdqvJRwziNrZFguqsY6u2O6rvOmmrK6ka+0Aa+MCy7G9gsDhO5sVGNjLta61t9hXXXbyACjUAnaBroNddBoG0QECLZw+prVyCv1iKVVtzclbqNNdDNeCOLi70sZrxjnHE8p5pU2REBAQEBAQEBAQEBAoeIdqqabLK1qybu5AN7UUmxadV3AOdebbSDtXcdCOXMQPeX2ox17kVC3Ia6vva0xk3safN+tJJCqvnKOZGpOg1gfW7UYv0dMpS7LY/d1otbd812pBpFZ5hwVbUHTTaxOgBMDJwztBRcLdd9LUad9XkAVvUGBZWbnt2kA6MCRyPPkYHvgPHaM5HsxyxRLGr3MpXcVAO5deZUhhofGBZwEDX8/tbRU9qCvKtFGnf2UUNZXSdobRj1YhSCQgYgEa6QMuZ2noQ1rUtuQ9lQuVMZBYe4b0bSSQAp8OeraHQHQwPtnajFFFWShexbm2VJXWxtezztawh5hl2Pu1027W100MD7idpsZ6r7XL0/Rv/cJehSyrzQ4LDnqCpBBXUHwJgeOGdp6rrVparJpexS9QyKTX3qrpuKc+RAIJVtG056QLyAgICAgICAgICAgICAgadx3tFUttuDgvjJkOdci92rSrH3KF7yzmDbdtUbUH3RuKjTUI3Z6rHwc7uRYvdPw/GTFsZ1IsXFe4WgN0LfW1sQPva+vQKfh7quTTnkgYj8Vy2Szce7AtxO4S31bHuSwA9D3oP2oGwKKMjieS57p6ExKKby21qjd39liISfNLKpBI/zF9YgSexOVWWzlDoSc+8gB1JI2V9B4wLritmWu36LVj2dd3f5FlOnTTbsqfd49dPDrAy8Oe8prkJUj6nzabXtTTwO5kU6/CBqvHe0FTPbw/Bsxq7WJ+k5DtWtePvGjNoSO9yNByXwIBYjkCHjs6uPhZ1tIdVrbCwxiu1gKvTji5GCseRK7lY6f4gMCl4OwTJxc5iFxbc3iPdOx0QHI2CmznyC2NVdtPj3y6elA+dtC11nEb8ZlNdNfD1tcL3lfeUZbX27gD5/d1MrMAeh0gX2LkGnNxK6M63KXISw3JZZVaBWte5MpSijuwX2poPNPeDQebA3SAgICAgICAgICAgICAgRLeGY7Es1NLE9S1SEk+0kQGVwvHtrFNtFL1jQit6kZAR0IUjQaQM1mOjIa2RChG0oVBUr027emnsgYqeG46V9wlNK1D/lLUgr66+gBp15wFPDqEIZKalYdGWtARry5ECBKgIESzheOxLNTSSTqSakJJPUk6QGXwvHuRa7aKbEXQqllSOikdCFI0GkDNdjVuhrdEZCNCjKChX1FTyI9kD5iYlVKCumtK0XkqVoqIB6gqjQQMWDwzHo3GimmredX7qpE3N622jmfaYEuAgICAgICAgICAgICAgICAgICAgICAgICAgICAgICAgIH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82" name="Picture 10" descr="http://img2.wikia.nocookie.net/__cb20130505015031/vsrecommendedgames/images/1/10/Logo_Windows_xp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295" y="5175194"/>
            <a:ext cx="972108" cy="113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ultiply 9"/>
          <p:cNvSpPr/>
          <p:nvPr/>
        </p:nvSpPr>
        <p:spPr bwMode="auto">
          <a:xfrm>
            <a:off x="4407285" y="5085184"/>
            <a:ext cx="1152128" cy="1080120"/>
          </a:xfrm>
          <a:prstGeom prst="mathMultiply">
            <a:avLst>
              <a:gd name="adj1" fmla="val 8053"/>
            </a:avLst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pic>
        <p:nvPicPr>
          <p:cNvPr id="3084" name="Picture 12" descr="http://www.megaleecher.net/sites/default/files/images/mac-os-x-mountain-lion-logo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970692"/>
            <a:ext cx="3585905" cy="6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encrypted-tbn3.gstatic.com/images?q=tbn:ANd9GcT61Az77NtiuqqeK6QeO6UIUH_FSI1gs1OshcJnhwXYCyOY7cL1kw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6" b="5619"/>
          <a:stretch/>
        </p:blipFill>
        <p:spPr bwMode="auto">
          <a:xfrm>
            <a:off x="4358272" y="2725846"/>
            <a:ext cx="1701980" cy="87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6" descr="data:image/jpeg;base64,/9j/4AAQSkZJRgABAQAAAQABAAD/2wCEAAkGBxQQEBUUEBQUFhUVFRQYFxgXFxUVGBccGBcXGhcYFhYeHCgiGBolHxkWITEhJSkrLi4uGB8zODMtNygtLisBCgoKDg0OGhAQGzckICQ0MjcsLTc3NDQyLjI3NCwyLywyNzQyLDQtNyw0NDcrLS4sNywsLDAsLywsNyw0LCwsLP/AABEIAKkBKgMBIgACEQEDEQH/xAAcAAACAgMBAQAAAAAAAAAAAAAABgQFAQMHAgj/xABIEAACAQMCBAMFBQQHBgQHAAABAgMABBESIQUGEzEiQVEHMmFxgRQjQpGhM1JisTVyc7LB0fAWFyQ0kuEVgtLxQ1NUdJOis//EABoBAQADAQEBAAAAAAAAAAAAAAADBAUCAQb/xAA0EQACAgIBAgQEBQMDBQAAAAAAAQIDBBExEiEFE0FRFGFxoSIygbHwkdHhFcHxBiMzUmL/2gAMAwEAAhEDEQA/AO4UUUUAUUUUAUVjNKPFufIYWZI0aRlJB/AoI7jJ3/So7boVrc3ompx7LpdNa2xvormU3tCuCfBHEo+Opv1yK38L57neaNJEiw7qpIDDGSBn3jVVeI0N62XpeD5UYuTX3HXjnGobOMyXDhVzgdyWPooG5NJ8HtZtGfDRzouffKqQPiVVicfIGlj20XDm9iQ50LCGX0yzMGPz8KiufUtyZRlpGt4d4JTdjqyxvcvsfUVndJMivGwZGAKsDkEHzFb8Vzn2KXDNaTIc6Ul8Pw1KCwH13+tdGq3XLqipHzuXR5F0qt70FGKKK7K4UUUUAYooooAooooAxRUK/wCKwwaRLIqls6V3LNjGdKjc4yO3rS3/ALQm7zGW+x+LvKJkZ19FYqi75HuOT33FAN7uFGSQB6naq+647BG4QvqdlLBI1eVyAcEhEDHAO2aWrv7NoKyRStoZQJIme5QudlGXJDN4hs6kb9zWbxHCLE8NujPvHLCSrochQ/TCgA7gbOQc7+HOAL5OYUZyqxTsVAJ+7IIB7ExsQ4Hf8O+NqwOMsxYJCcgkKrloXfTjJRXQAjcb5xVf9jaTTBJI0nTJDSHQszHAbQrgDTgFQWUAnI7YJOnh9hA7YuWeVgpkWKd2lWMDKkKre867gscsCfIGgLQcdxq6iqrIoZkLaXXtnIIC43OGB0nHeoNxzXIo1R26yqSFzHNkqSduohjDLkYIwGznbyzDn4ZC8EkhL5jUMiLcTIsGoAghlfKjBBJG2AcD13wcMhWJhI/WmTEbHUIjk6Qq4T3UJKnLajvkk0Bvk5vCqjGCQrIcK6NGYyQNwWYqU38PiA32ON68S87xwuUuoZ4TgH3Vm2PqsTM6/Mrp+NabXhcccLOpZ9bqmhWRYXbUFBK7gZOMsfEcfIVCbh2FRASQxIRI1LKNiSI2Zw3TGPxEDyAAOKAZOD802l2MwTo2O6nMbqfRkcBgfmKua5LxbhSCVFRRKQowNBeVV1YeN3XKlf4t9wM9s15sTcRnNjcSJGzMoRtIQPnYFG1KuSNOARnOQPOgOuUVzrhvP1xG2L63HTBAeWLI0ZGzNGSQynB3ViRg7HvTxwzi0Fyuq3ljkX1Rg2Pnjt9aAm0UUUAUUUUAUUUUAVD4nxBIIy7n5DzJ9BUtjtXOuPcSNxKT+BchR8PX61Q8QzFjV7XL4LeHjO+evRcl3wPmJpJysuAH9wfukeWfPNUHtF4L05BcIPC+z/BvI/X+Y+NQlODkbEbiugQRi8tAsyka1ww7H+sP5isvBulmVSqs7td0zUt1g3xuhxw0carKtggg7g5H0rr1rylaRjHRVvi+WP60XfKVpIMdFV+KZU/pUn+lW63tbLj8fob10vQr8QsYeO2yeMR3UQ+ffuCPNDgHbtSvB7Kbwvh2hVP3gxb8lwKvOYeT5LX72BmdF322dPjt3HxFUL8YuGXSZ5SPTW3+dSTyPLerod/3JMVWuD+EtXR7Nd0dU5V4XDZwCCBgwQnWcgkudyWx2Pbby2q7rjnKnGjaXAJP3bkCQfA9m+Y/zrsKtkbVoYmRG6HZa16GB4liWY9v43vfffv7nqiiirZnhRRRQBRRXiWQKpZiAFBJJOAABkknyFAezS/PxhrhXS0GMh1EzNGqqw1LqRDkvhh5qAfU1D4hdT3Z+7ULahW1B5Ps8kx3AAIUskR/8pPy70/Dyl1LMsVnYqsETorL0pSZCCEQnp4C7E7En3c96A3xSvpbXbSSSKVRZlvGdWdu3TbUGTyLAAYHr2qdbcNQXKi4keRkRQpnYsrPoBZ9B8AbxYAA2w/0hPexJbLDFHLhWV1aNR0wEYsMtqwAQMMMgnU3xpJ5ajuLq4dLZriJhnqSl1nh0KTgTdQZkbttg7McEb0A6X3FhaxBBGD0sMRGVYhlyCWQbmJsu2sdjnIyKpb3mdpyrW2JtYRERJOlNjVqC6SP2inOl1Ok43yKiJyuvTivLtENwXZk6amKNUQHSJFBAIZimQxwASNt6dFu7NrhZiyI6RgMQqgAHfLSL7oyq7k48JGd6AUIRfXMTuzKyRk5a4UwXDkMyhcxYCurDSGGckkDY1fQ8AdEWOS5M1zMxcmQq0cWCEyh0ghlyqDGNR7jviPxviElogjXEqZjcaCplfp+MOi9nBIVmX3vewCDkKvE+dJ7l1SOB2j1ayrK2Njl1EgXCoDpKuRqU6exoB44dy6iyiJLmQrEWRv2QdmwJGiB0jEQWQbYJ8WxGN48fL0czOTO62yRkDVpMyRjIIMxXIiI1EBssBvkZACnfX9yqxzQvKBLpI+0RgsWGoLhh+0IBKB1yzLpyO1Yv/tdrDqeNIzINVxGjpkehkjBGWYHBA1Z1ZOM0A42Nj0ImnnmdYQxYRjBmYtjppMQMNIMrjA1ZxliRkwJuE3qxGVLlQ8bM3j/AGSghw2ZMhc74YKuB5HtVFdXt7FCkuWVpsSuoUSHKmPpvJB70UpAQ7bHSe2cVCveb7iF1DRs2WV3TSQhdZNWEbJBUjBwdwc59aAJuLXoiBuYAodgoyzR9XTqbSzhiFxq2yMZ2x6Rm5htngk+0KuvqENqOXQEARsrjHZgw1JuMg9qsLzm1JFkhLa+oPBrIdmL5yDHjwsOxx6fKoNrx1VYOkESQiXpsgxEBqBTY51DTqBJxnwketAeHlMEbSLK2kxQlyrNHmNjpdxHnDZYxZB7ZJ8602N4bOeK5iymGKLKPFHKu2YpgNK+FWyNIGAB86zx7TEEiyDE7P4VLAbnVKGIw2k4j2O3pio3D7hOk0YdjHBqwj6t3aVzjJGrTp74HcfmB2vkjmleIwuWCpNDI0cqA5GV/GnmUbuDTJXAOWuYWtb1JUJSIMkU6EZH30sYRS2B4lXW/YEBcedd+FAZooooAqJecSih/ayIn9ZgKzxG66UMkh/AjN+QJrid5dPM5klJZmOSf8B6D4VSzMzyEklts0/DvDnlttvSR2G+uOvbv9mZXJGAVYH57+uK56ykHBGCNiPSqzl/ib206OhOCwDjyZScHIpw5xtgk4YfjXJ+Y2z/ACrD8Ql8TV53Dj2a+pp1Y7w7vJ5Uu6f0NHLPDhPN4h4E3PxPkP8AXpXQAKXOSIx0XPmXx+QH+dMla3hNMa8dSXL7mP4ja53tPhBRRRWmUTyy5rkvO3Bha3PgGI5AWUeh/Ev8j9a65VPzBwCO9VVkLLoJIK4zuMEbg1UzMfzq9Ln0NDw3L+Gu6n+V8nG667yRfdayjJ3ZMof/AC9v0xVX/u7g/wDmzf8A6f8Apq94BwRbONkRmYM2rxY22A8h8Kp4OLdTZuXDNDxXPx8mpKHKfsW1FFFa58+FFFeZHCgkkAAZJOwA9SaAxLIEBZiAACSSQAAO5J8hSTx7jLShxLBI1qfCo1xxi4XRks2p1cx5yukDfG5wcVG5j49BdOVe7MENuxZiqGTqnSCH91k6a+RIOSCcDAznhNm1+ZWlaYhYAkYmyBKZFfEjKUXKjw48I31HHagKu14Ul3FBcSwQxQO5kSPpJ1XEaSSpjHkxQNoyxZc5xk1L5k4jGCi2WVbVDGip9zhlZkUocYAxJgjSfwY3qRx/m6OBCkgVcFcrLDJIISukHeMFWUb4II+e1VnBrVrrqS9S6Zh97GiGURN0mgfYMF7szLoJwdO3Y0Biy5XDX0UnEGjkWaNiQSZOo4KRx+PSg/G2FC9hmmjhbQ2xngii6ZZnICoP4hkjbUuMbDOc/Gl/jXNKuEjtShmiGkIjtkjGSrxeGSNhoB293tvnBVnvLviqOkVsdcTIv3s7MFOGJ0+DVhV3OW8xknOCBe8a5ijEbW6M6FTlCI5JCDjB6JTxgHLDBXsPTeqFeG3dxG5t93hJPUkWWB1wgL6BoXBwVwxAJ1j0NTbKzh4ekFxJJrZVVHUTlnGyFpOmx91iHHhGcOD2zU695vmaeY2qxYlC61mBABxpx28WY1G3ljOcHFATY+CRx9Oe6kWQaJHmzCi56OAxUgAjLaTnGdIJz51p4lx6wsJy9m8JaRAR03BBAVww1b4bJU47kAfu1X/ZGYCaa50yxiOYWwd9QDeBQ/iJdmBORjYN5dqT7CKzWaWY/fIFXREMfjLI7iN/JV30nPiYE7LQDBec8sxtxAuoRCFpQS3hERA04/EHKqQRnc77jc4lzkktyjrFFNE8qSGMpL1chtXSdD4SwxnUMgnHalye9tlWONBII3kDSMVdmQAlQpUg7IpJAGxJyN8YiR8YiSY/dhBGGEaxkBCrl2cgjv4dAwD5n5UA6LzZcPPKzQJpWKZhcIQVjZl8LyK2ChxkAbHxnANJf/itzNKyAlEZcgaCykjOlVwoIBOdz8M4xUufio6KyMWIklZwikMTjSqIVzlVVQSD56yfPeNex61Ems6iFxnUxzlsoTkkHA7jfcUBNlvJrZtEiwrK4VVQbviRgFYljlcEHK+Wd6opLpkR4HOkbkEAncnfUTtnz8J71Mv7d5jCEbryzpiMKGdydOCQCfCwIYZPoTTJwP2Q39xGzXMiW5O6q46rHbzCthPnudztQCxw5lkj6cpdtW2pfCQM9we5zjGN+/wq94Lw+MyB+tEjwSCQJolleVWLtusZOCoTOkg9idhvVZY8C6dx0JpTG0btrA7ZVc5Ukj7snSN/idqspuBNaXUJRZ5ftLEAiLw6mUiRFkz5DIOQMd/KgK7mHh4YmSHS0ZTpgyMWEkiwjqylMZJXU2DjAKkAZG/0tw+XXDG37yI2/wAVBr5tltDK7KgQqbiIxAu2As2VhXSR7gyMqcHcDevpeJcAD0GPyoD3RRRQGm5gEiMjbhlKn5EYNcg4zy5PbOQUZlz4XVSwI8s47H4Guy1jFVcrEjelvs0XsHPniNuK2nyjlPK3LEs0qvKjJEpDEsCpbBzgA7/Wrbme+E0/hOVQaQfU+ZHw/wAqeOIW/UidAcalIzXMpIypKsMEEgj0IrC8Tr+HqVUeHy/p6GrjZDy7nbPmPC/3Gnke6H3kZ77MP5H/AApsFcvsrkxSK691P5+oNdG4beiaNXAIB8j+tXfBspTq8p8x/Yz/ABPHcLPM9H+5LooFYJraMwzXMfbDx94TDDBI6P4pHKMVOPdUHB7E6v8Appz5o5lhsIS8reI50Rj3nPwHp6nsK+fuM8Tku53mlOWc5+AHYKPgBtVXJtSj0rk3vA8CVtvmzX4V92bf9obv/wCquP8A8sn+ddh9k8ksli0k8juXlbSXYscKAu2fLINcQtoGkdUQZZ2CqPUk4Ar6T5e4YLS1igH/AMNACfU/iP1OaixOpybZf/6gdVdUa4pJt/ZFlRRRV8+SA0jcz8QM7AxXVtDDFqLdcK6ysp2KR9RdSqQRljpyMgHANX/G+IN4obcqJMDW7MFWFT3JYg+MjOkYPqdu/P5rcXMn2fhltZK4Gqe4IWbOonSVuNGp5W0uSSM+ZOaAsuESy8XinWSdZY0VQqpC1vFK/j05YszSIGRd1bSdwQa2cc5migVW1lXI0MXngtyygMUMsco1jAJHhXVknuKqeYuNrDbR9FXR4lSIKJIk2TIQL94HjmGt0KgZJYjB8JqLBBPYPcS3HSa4Fozxhp5Jmiw0S+OVgMEa8hVHfO51ZoCLc8HUfYri6kIWeVS0QCRxhJJ1VNaKivI2kgMXP4jnGNL6f9oZI5boNkhZFiYZn3cSMGjXS6hsZzjy3J2bfRytwqTikPDYQWKwPNLLJv4Yxckxqx/Ez6ZAMEnz7Dez5z4bFLdiCHAig6+dRJMk0ziSdi37oygz3zkDGmgKleEx/azNOOq0RiYoFDF8lyTpZmOFwWwvfAG/arC95pRX/wCChjU6QjxgtbySMcDMTYV4ydKhg6FTpHpuk2oa0ulwXETOvUXOSQNOnU3fVlgcDBxkbkUxW7D7T1SDGImY6XR9fiRyz9xrCl1PyY7HTQECdAxTWW6SyHwS9NkiJB7PozpLqfEABk7+omz8eMQZdJdNRYsBnGQAdx4kYKB4wMEY7kb19xMJpSIeoDLJJ4ySANJJl31asfNfUZGKrOBcGa7uobKBwz9R2kYj7sLGSQxKsdYx6k7sN6A1c0XUjtrYBWkIYsNnddO2tzjL4AOcZ33ydqr+CxB31OyqsYGrtrbVsiqRuzn4DsCTkiu8cP8AZXZxHq3rvctpOrqNpiHyQHIUehY+vkKuxxjh9oiiFYtKbKsSINAPmCcAD45oDh01rFEdU1s8aLnETxymSV2A0aydwvdguewx57VfFElWXU8YBKkglQMoMDEaAYBwVxt4QR23rsftB4vFdQwdNW1x3MTgMVTIOUYagx76v9GkriPBnu1VoVEaFHwRkoW2BByCF3bGdtyM7ZyBR8Gt42YsmrS4lYiMgKuNLqmQCS+MA6e2c7Dernihjjn19OIGKNIzH7hjzGAQkgbVLJnYOATggHOcmt4XeGCz+ytHiSK7aaM43GpAhVyTho3Bdcj0ro/Ltsl9CxsnWMrlAJUVgwwUx0dmRNOrBzuWO2woDnvKcyQcbsxqVo2kYxusZjA6ihRHpYnTpK6cAnH7x8voaaWQMNMasm2Trww338OnBH1pB4/yJJdgIEgieMK0Uyqo8SnHjIUN4hhsbgFTuDiq+05+mR3gmjklkjCJN+zUByMMVyVYgkd8UAwe0DlyO5IeKVIrwoyRljtICD4XG5HmQ47fEbVQ8i8ReASQX8ZSa3KspZkdSwQg9PuwJV9yuch81ovOOdVA4ZwQd1Mi5DeYB1Zxt2PptS3xOwuJitzEMOutfGB4lBO+NtXzHcOfPFATeER54jaBkOiW6LhNgsWNc2ANAPvIp8R/ANq7XFfRM2lZI2b0DqT+QNcbaSO3u7HoiQO0sGpWEkUiyMwWVOkygMmDr1b7p3OQa6pLwx1/ZnIwc7sm/fOzDOfpigLmiqexa4RwrozJjGfB4T3yWMxYjuMafMVb0BmiiigA0p82cGJzNGP64H94f402Vgiq+VjQyK3CRNRfKmanE5nwuyM8qoPPufQDuf8AXrV37QOYBw6zCQnEsg0RY/CAPE/0H6kUy2vDo4nZkUAv3/7DyrhvtGmuZb13uIpI0Hhj1A6QoO2GGxJ7/Ws/GxPg6n6yfqbWK45+VFS7Rj317/z9iXY+1C+jADGKXHm6EH81I/lRfe1C+kGFMUXxRMt9CxI/SkmvcMZdgq7sxCgepJwK986zjZ9I/DMNPrdaLC3trm/mOgSTynuT4iB/Ex2UfkKvJfZtxAJq6SH+ESLq/wAv1ro0cKcJtY4IAOowy7kbk+bH132A8gKrU45cBs9VvkcEflUF+VRRPontv116GYvEMmzvjxSguN+v9iN7MOSnhf7VdppcZEUbd18i7fHyHw3866fiqzgPEvtEWojDA4YD19R8DVpWvjuDrThwz5nNvtuucrefb2ConE+IJbprkPmABtlmPZRnzP5DudhUomk3mDjLK8hkiJiiUlGIgMZICnqkyOusgkhVU7aTnuBU5UK3jk0NuCnUkaW6cuMShlV3IDEBAC4QY3YYCqN/KvLRQW1sZ7cyrmQxSq0p6rOjtpdHOrBB6nhOFKuc4wKzwmBY55bi6jjJngCxiEIZDGzN1cBQNTe6SqliB5mlPnK+WSRzFlY4pInmJEQkdX1bEqutf2bLgsCe/bNAVHMfFnuJWe3K/d9N5ZJG6rDOTpcDAUeA7DV37jIphtOHS8X4g8gidLaW0gSR8gDTOkErqrZBfZWUEA+I79sVH4Hyf9tvrtbfSlqFSJ/Qq7JJoUqd3CAb5wC53NdgJgtEwAkYP4VAGfLsO/YUB4sbW2soxHCsUKD8K4XOABk+bHHn3rmfNvKsVxePNbzqiudUgkic6GI8TRtjIVsAlce9vnemvjUwkYspgTBGQ4YMRgbkY8e+PljHzrmtftOsQFiSoC+4BnxHYhCfhqJ/KgOTcRsHtbqOPWnUkkLq0TltOMFSVKqVIIUjIwdJ9draGeH7BcGdi8ju3jJKPp26PSjCZYA5B0acEZO1brzhEtnM63i/emRijHUInXOxWTGGbScac5GjGKueVuTxexs6BTGdS6iSB3xpRQcLtvnG31oBN4RwdrmR44gLZchvvFk1BdgcldTa2Jb577+VOXBEj4cuq0wrlVDyMjNKwG2AHC6VzvhU8tye9RrflpEkKESxBpFRS0oOo79N2IQMIm06dZ8/yq54Hy3azzG2lMkc0R1GNgAXXOdmGzDHZhjI8gQaAh3fHLqTPUecK2dtxtjOy6tx2+hqrg4O7lfA7HLHxFd89zpPfPxrr9vb2dtpZFiVvdUjDO23Yd2Y4zXq748sYJZWUZG8mIge241bnAycd9jQHLm5fllQp0pVDEHV4nHfuF1EEjbviqDjN3f8OjEcizrCudOpAsLElDpTB21Ybw5J3OPWu8w8Xhf3XzgZxhsn5DGW+maW+P2FxLKZ7csyhCFBZ4XQjGyK0bq4Y75KBhg7kEAAco4uNNxbz6Xke6SHUxPgR5JA0qxRjtGFPSGD7y98qc23OnDpOHyW8qyCGZlGGj6YwA41qQzBzgMMHDDcjAzmmW15Subm9hnnGiOORZJCzO7uY94wpbB79/AigZwMnNO3Fkjn+7lt0nUeRMLHt3Csc5/KgMcsX8s8JM4TUrEa4z4JRsQ6qfEh3wVbcEHuMGub+0Non4rEtvG7ylSJxFuZBp8IKj8SkrlvIMKcr/keyRdcZlswMajbSvACO2GUeE+Q7Z9K3cs8MsbIt9nUh3zrllLs7HOcGSTfuScfOgKDhXI8xkV55AkStqMe7O3h8zqKqQfn2O1PNjFboAsQj7bBdJ7bVKlRGGWCkY8wCN696AcHA27bDb5UBkoNtu3b4fL0r0KKKAKKKKAKKKKAKKKKAK8SxhhhgCD5EAj8q90UBRz8pWTnLWsBProUfyrNtypZRMGjtoQwOQdAJBHYgntV2KK56I+xL59utdT19RO52tSHST8OnSfgQSRn55/SliuqTRBwVYAg9wdwark5ftw2emPqSR+WcVhZvhErrXZCXPJpYviSqr6JLjggcl2pSJnbYORj5Dz/ANelMlYVcdq8XEyxqWchVUEkkgAAdySewrYxqVTUq16Gbda7bHN+pSc23LmPoW+etLjddWUj1ASyHTuAFyBjfJGPUIN/Ilzd9BnjAgibLfZ1iC6BmNCzM+hQ2GOQDpBPbevfGeYTNIhWEme48CaoBlVL/drqdgSniyzaWXLHGdqrbtl4TYdCZUZ0eeR2RtDrLltJij7srRt6FQAdWBU5EU3N3G7ia2kgXWYAxOk9PV72dKuDllDHv/CMgb0cChN3M0LqTboLQv09Iyqo+FRcggsFCkjtk9s5rQnDJ57iVNUhc28RZtJbTqKuBGAqhFyWGDjOnO9dJ4Py3Gv3dumEPiyzaskBQWLKPCxCgfTagJ0E7W8fTsYhGmMr3kbOMZYkkE7YwW8u9e7S0u7jaVwUIOSwwASd9KqPeHlvtV9YcJVVHUAZu+4BAP8ADsM/WrHIFAUvCOWYoTrf72XOdb5ONsYjUk6B8B6mp9xfrCwQpJ2zlInZQPQlVwD8K2urs3fSo04I3Y4OSDkYAPb1+IqDxFNco6QUyICCSMhNWk752ycDb3sH40BKe6jdMsCVJxhkby9VK5HzIxVDByxCzSSWhntDKMMYSiJJn8Yi8S6v4sA1uhZndhLMruBsIfuioz8ZfF5DOPKvBEa6hGJS+OzvJ0yc/iZCVZsZOM5PwoCDPyOml0FwSWgaEGVVckFgwDgEB0U6tK4GnWcEbYs7DlhYbtJ1bIS3aIKc5GplOQf3djhfLUcYG1RbfVpwpbJOVMcaFU3zsCu31qZw9Xt1cTTv4jlWnZGIJ8lwBkYHbNAXiQqDkKoJ8wAD+dV/E4BKw8EmUOzBYypzg4w5wRkDy8u9ZsyHB/4nqZP4emuMj3RgZ/M5qWIlQDdzjJ3ZmJ9fiR8KAgiGYyK7HKqvu5C6mwd2GDpxnyPzzW65aUgHwJg/v9xj1aPapRUHJ1MB+WPltWYyuNiMd++frQEOZHIILZUgg5ZBsR39yvENgNtOQMncMAR8QVG/pg+lWmKAuKAgPwtSuNjkANqBdW/rKx3+eaLfhmgghgfX7uIZ27AqowPzqwooCKLZgcK+F8gFGR6gHtj4YrDWIYDqEuR5nb6jTgA/EVLooDVDAF7FvLuzN2+ZNbaKKAKKKKAKKKKAKKKKAKKKKAKKKKAKKKKAKT+cuINkaCOlbtqnJR3XVo1RAqpGvScMVJA9zfyM3mvmlbPTFEOrcyY0RKruQCwUySKgLCNc52G+Medcun4fJd3ZmaFmtoXeSaVxOnVYDDt9ndsKokXBUKMAH3j2AtraZHtZLuVS1xK4aJYlMRZSxOvQupjnSwJy+nGxUUvc7ydSN+i8rgQRBhJMszrrmCrEqAbA9MHJOWElbOZONGaNugx6TdOKRke4jQNPnL9NtIZtKsdkA38zg1O5U5Slury5cNJHG8h8YAUBI8iFdB7vp0sPIAg96Av+WrJ5WwmnUwg6+QNUZSIKurLEntsAR7x2G5p/s7QW8ew1N3Yhd2PyH6ele+F8MitowkKBVHf1Y4xqZu7Nt3O9TMUBGId+/gG+2xb4b9h8t/nWZpkiGWOMnbuSxPkAN2PfYVIrW0ClgxA1AEA+YBxnHpnA/KgIy3MjDaMr2xqxnz7qD8vPO9eG4WsmesWbJBIzpXIxjAHpjYnJqwooDSbZdOkDA/h8J+hHavEVjGragMtv4mJYjPcAknA+VSaKA0S2cbHLIpPqQM/nXiDh8UbFkRQx2LADVj01d8VKooDxJEre8AfmAa8w26pnQoGe+BittFAFeXjDDBGQfUZr1RQHmOMKMKAAOwGwHyFeqKKAKKKKAKKKKAKKKKAKKKKAKKKKAKKKxQGaKxWaAKKKxQGTS3zZzVHZlIsjrTB+nqZERdIGXkdyFCqWXbOTnYGonMHNgxotG1A61knRJJkhIwoUBPflLHAUHYg59CmW0D27MjP0o42hSSUwRpc3Gwc9aXqO/i8K9lyWxt2oDfb38gKQwXsLrK+bu4to2knkbTl8TZKlsYAWNSVUbBQAKV+YZB147a2DmJWiiEkgljKq0hZh0mbDuoYNrYAnIyM71njPF/uVsogyW8jzyF4wCXjjZnLFGUukmokE5OSox5ivXJHJ9xeoqEKkSSO7OS7DU+nOCpAlYBVXBOBuT2AIEnlHlGS8La2YLJOs7dgQigpCHOCNQUswQgb/ACrtPBuExWkKwwKFRM4HqSclifMkkn60cJ4VHax6IlwM5YndnbABZj5k4qdQBRRRQGm6u0iAMjqgOwLMFH614tr+OTaORHx+6wb+RpW9pn7GHbP3w29fCdqgcMsGkvoZLe1e2jTOssNOrvtjzznH/tVOeTKNvQlvj7l+vEjKnzG9c+2u36+p0DNGaSOX7u7u5JPvwqRTbjQCWAY+D4DA7/Gq08x3M3UkjkkXS2I40hLqQPJ3xscV68yKSen3C8Pm5OO121v9ePQ6TmtF9epAheVgqjGSe25wP1pSvuOzytawx/cvOup2IyV7ggA/I/pW3meOW34fL1JRMdceC6JsCy7Fex8969eStScVx6nEcR9UFJ/mfH66+g2RShlDKcggEH1B7V7zSTxi+uUW36ZkSEwqWaKNXOrHYjyHatN3zI8dmhimMrvKU1smlkGM4KfvV48uK3v0PVgzlrpfL/mx9rzI4UZYgAdyTgUm8vcVn+1CN2llidT43iMZVgCcdu21MfMP/Ky/1DXfnp1ymlxsinjuFig3zokR38bHCyIT6BgT/OpGaQo7YywxrDbsJNvvewPxz/rtVrxG8cSMqTyalAyqRhgpAGdTfPeqdXiDceqcfbj/ADrglniJS1F/z9NjRmjNKkvGZTZLKDh+ppJwN+/l+Vb7a7nS6SORw4kTVjGNOx7flUyz621pPvrv9eDh4k0ntrtv7cjJmjNKkd/PKJ5VkCiMsAmARt8fWvT8Xl+zQYYdSViCxA28WO3b0rz/AFCvW9P+/fQ+Enxv+a2NJNQv/FYdBk1roBwW8s+lVcF1LFciCR+oGQkHABBwfT5GqeGQrw9yMftvMBh5eRqOzP1wuE979GtHUMTfL9tfrseEcEZHY16pZvLybrwxROFDxAnYEDY5P6dqk8t3kjtLHK2oxtjVjGdyP8KnhmRlZ5evlv562Ryx5KPVv+b0XtFFFXCuGaM0UUAUUGqbivMsNvrXLSyRhS0UKmSQBiAMqO3cHfy3oC5ozSNd84Tu6C2jUI0Zcsw1sGVgGQhnjTbK7hjkt22pVuOPNdtEs997zSv04Co8IwRDJGAQcoT7zkeAj40A78xc9Q20bGFXuJAxjVI0dlLgbhpApAUeZGcYNKd/zRczIPtEkMUBbJkRWMDLlFADiZZJCWkQYwq+93xSza8yLbMpt44yzB1DDwLNvg9KMJkdgoxpwSMdiTGEV1I0eohrnJUxtKqMq5yIo4o8sQwXDHAxv3xQExeMxLodI42KKJeoi9CKLJkidtJDaAFChdJOpjnfJqov7q5uJ4RKyyBunMwkWNdJmVdCFlwcsNJKnuc477uNl7Mbi48U8zrHMsfWjc7+DIVERQNCqCdILHGd80/cuclWlioEaa22y8mHYkfi7YDfECgEbk/2bFo4/tQwiY0hlwWUOzEBM5jySTk5zq7DaurWdqkKBIkVEUYVVAAA+AFbqKAKKKKAKKKpOPc021iQLiTSxGQoDMxGcZAArxtJbZ3CuU5dMVtknjfBku1RZCwCMGGk43+PwqxxSdw72kWk8yRRiXVIwVcpgZJwN8045rmPQ25RJLq7qtQtTXsmVvCOCR2vU6ZY9R9Tajnf4fnUCTlOPWzRSzQhzlljbCk+uMbVWcb9pVrayPEVld0YqwVQACO4ySM1DsvaxaOwEkcsYP4iFYD56TmoX5H5XrsW4Y2c07FF9/uM19yzFLHGpaQNEMJIG8Y+bedYfltHt2gllmkDsGLMwLbEEAHGw2q3trhZEV0YMrAFSDkEHsQa21J5Nb765Kfn2rS3x9ikvOXQ+krNPGVRU8DYBC9sjGM/GvC8pwfZzCdRBbXqJ8er97PrVvd3SRIzyMFRQSzHYAD1pEuvazaq+EjmcZ94BVB+QJzXE4Ux/MWMeOXctVJvXsNPDeAdGQOZ55CoIAd8qMjHbG9Wd5bCWNkbOGGDjvVVy3zPBxBSYGOV95GGGXPqPT4iro1JGEHHS4ZXtdkZ/wDc7SRps7URIqLnCjAz3qBNwFGkZ9Trr99VOA3zqBzHzrbWEgjmLFyurCDVgZ21b7Z3/Kp3LXMMXEImkg1aVYqdQwcgA/4iuJV1T1Brj0O/LyIQ87TSfr7geX4+iIctpDau4zn8qkScMQzJKS2pF0jfbG/cfWp9QeM8SS1geaXOhBk4GT3xsKfD1RX5fb7cf0I1ZZJ6T7v/AH/uL/EeGsXkEcD5cncOBGf4ivr8KtYOCKbZIpe675XYg5J2P1qLyzzjb8Qd0g6mUUMdS6dicbb145k51t7CURz9TUy6hpXIxkj1+FV4YtMW5t7T/oW5LJclSovqXfXqWdlwVI3LlndyManOSB8K1jgEfRMOW0ltR33z+VLf+9ay9Jv+j/vR/vVsvSb/AKP+9d+Xja129fvydfCZ299Ev5wNjcKQypLltUa6Rvtjfv8AnXqx4asLu6k5kOWydvM7fnUG85nghtUuZW0xyKrKCPE2oZAC+ZxSm/tdtgcCCcj18A/TVUjjTB77b5IqsbKuT6Itrj/B0fNFLfK3OVvxFmWHWGVdRDLjbOO4JFMdTxkpLaK1tU6pdM1pma1XM6xqXdgqqCSScAAeZNbTXIPaFzQbuZbSBJJImZ49KaNU0oAK4Vgfu1OTqI0kqxyAAa9Iy25l516jKkZkit3kaEyEMjSkYBERUGRNyy+4CSNiMb03DYp57hHtLNm6RQiWQx6UeNCrprLHq5JA1aiRpH1vrblm2tNU3ECjOxBEUYP7ysmUQBpnBVRkAKNOyjemOG6ubgYgiFvEQMPL+0IOd0hU+E4wfGQcntsaAUI+QZJsy37W0WWZ2SPqSoCRgYEj6Bjc4CnJx5bVi35OsSifZ4ri8Ka1DmR40BY5Od0BGTk6aerXgCBledmnkXs8nl8kGFA+lWwWgErgXIYhUrIyKhK+CFdIIH4WkfMjD6imvh3DIbddMMaoPgP5nual4ooAooooAooooAooooDBqg45yjbXsyy3KsxRdIGoquMk7gd+9MFYrxpNaZ3XZOuXVB6Z898EiCcaRFGFW9KqPQCQgD8hX0Ga+f8AhX9OL/8AfP8A/wBWr6BNVsXiX1Nrx17nU/8A5Quxcl2YmkmeJZJJHZyZPHgsc+Few/Kud+13hVtbyQm3VY5HD60QYBAxhiOwOSR8fpTvzxztHw9dCYe4YeFPJc/ik9B8O5/WkjlPlKbikv2u/LdNjnfZpcdgo/DH/oetLemX4IrudeHO2rWVdJqC4X/t8kh19lCuOGR687tIUz+7qOPpnOKcq1QRBFCqAAoAAGwAGwAqDHx62aTpLcQmTUV0B1LahnI05zkYO3wqeK6YpGPdJ3WSsS5bf0ET218RKxQQAkCRmdviExgH6nP0rf7NeVraThwknhR2mL5LDJChioCny7Z29ar/AG325zayfh+9T6nSR+gP5Uz+yy4DcLhx+AyKfhh27/Qg/Wq6W73v2NiyTr8Krdb1uXfX6nLuW7g2HGFVSdK3DQt8VZym/wCh+ldr5k42ljbPNJ+EYVfNmPuqK4hAv2njI0bh70sPkJdRP5Amr/2tcR1cQjim1GCNEcopwTqJ1b+pAxny3qOufRCT+fYuZuIsnJpT56dy+ev78C/xbh8s1q3EbknVPOFQeow2W/q7BR8q6L7Ff+Rk/t2/uJSZzfzrFfWqW8UBiEbqR4lIAVSAAAPjVl7KOaFhZbMxsWmlZg+oAL4PMdz7v615W4q1af8AySZtd9mBJSjpp8e0Udipa9o39F3P9Qf3hTKKWvaN/Rdz/UH94Vds/Kz5jE/88Pqv3EP2I/8AM3H9kn9410fjPK1reOHuIg7BdIOWG2ScbH41zj2I/wDMXH9kn9412DNQ46TqWzR8ZnKGdJxen2/Y4L7TeEQ2d4sdumhDErEZJ3LMM7/IU/cs8j2M1nBJJAC7xIzHU+5KjJ70n+2b+kF/sE/vPXU+TP6Otf7CL+6K4rhF2yWi3m5FscCiSk9vl7Oa+2K36T2kaAiFImVBvgEEDHzxpqdyjxjg4to45o4kkCgSGWPOpsbnqYIwT8qf+O8Lt7xejchWz4lGcOPLUuNx8xSLxP2Rpgm2uGB8lkUMPlqGCPyNezrnGblFbIsfMx7caNF0nFr1Xr9Rx5d4PZRuZ7ERjWukmJsoRnPYHANMFcF9md7JBxOONT4ZC6SKDscKxB+YI7/Ou8CpqJqceNFDxPGlj3dMpdW1tP5GJlJUgHBwcH0+NJHJXJUllC7M8IuXwoYK8qQxA56UZZlYkksxY4yWGQcCnqipTPKzhnBY4SGJaSXTgyyMzuR3xkk6R8BtVlWaKAKKKKAKKKKAKKKKAKKKKAKKKKAwaRue+A391OjWU3TQR4YdZ48tqJzhRvtino0VzKKktMmoulTNTilv59ziS+zPiIfWHhD6tWoSvqznOdWnOc+dO/IXA761eU303UDqgQdV5MEFtWzDbuKdqwajhTGL2i5keKXZEOiaX9Dj/MXs5vbi7nlQw6ZJXYapCDgnbI0+lal5A4sBgTjHp9ol/wAq7MKK5+GhvZJHxnIUVHtpcdhb5F4XPa2vTu31ydRznW0mxxjxHf1pR4TyJdRcVF03S6X2iWTZyW0sXxtp7+IeddRoNSOqL0n6FWGdbCU5R1+PkqeZuBR39u0MuQDurDurDsw/1vvXMF9n/E7fXHbTL0376JWjDD1ZcbH5Zrs1YrydUZvbPcbPux4uEdNezW0InIPIP2F+tcMrzYIULnQgPfBPvMfXA2pyuOHQyHVJFGx7ZZFJ/MipNZruMIxWkQ35Nt1nmTfcS+feUftVsqWkcKOJAxJATw4bIyF9SK9ezvlVrKBhcpEZeqWVlwxAKqNmIBHn+dOVFc+XHq6iT423yPI3+He/mFU3OHDXurKaGLTrdQF1HA7g7mrmiu2trRXhNwkpLlHE7f2a8SjJMckSE99Mzrn54Xep1hyPxVJo2ecFVkQsPtEpyAwJGMb7A7V16sGoFjQXBpz8ayJp9Sj3+Rzb2h8lXN/dLLB0tIiVfG5U5DMewU7binflyzaC0hikxqjiRWwcjIABwfOrOsVLGtKTkvUpW5lllUapcR4En2gcny37xSQSqjxKwAbUM5IOQ67r29KVX5S41p0G4YoRg/8AEvjH1GcV2Cs1xKmMnsno8StqgoaTS42t6Oe8g+z82UvXuXVpQCEVMlUzsTqONRxt2GMnv5dAxWaKkhBQWkVsnIsyJ9dj2z/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90" name="Picture 18" descr="http://ie3802swl.altervista.org/blog/wp-content/uploads/2013/04/ubuntu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404471"/>
            <a:ext cx="1473778" cy="83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://goodlogo.com/images/logos/windows_7_logo_3897.png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47" y="2492896"/>
            <a:ext cx="1882180" cy="4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s://byfiles.storage.live.com/y1plJPpVun_0SyXa-eVFSdprlZR3DDFrFBzWOMSzcBY3BS_sQf59CAx7vBhYUQz9I7BYLosdRHkfVo/3294383127423296844.jpg?psid=1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518434"/>
            <a:ext cx="1544771" cy="60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53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Misc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 smtClean="0"/>
              <a:t>Rebin</a:t>
            </a:r>
            <a:r>
              <a:rPr lang="en-GB" dirty="0" smtClean="0"/>
              <a:t> event mode data using the interface, as well as the /L/EVENTSTIME User File command.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User information improved</a:t>
            </a:r>
          </a:p>
          <a:p>
            <a:pPr lvl="1"/>
            <a:r>
              <a:rPr lang="en-GB" dirty="0" smtClean="0"/>
              <a:t>Missing input files are now properly flagged and reduction stopped</a:t>
            </a:r>
          </a:p>
          <a:p>
            <a:pPr lvl="1"/>
            <a:r>
              <a:rPr lang="en-GB" dirty="0" smtClean="0"/>
              <a:t>SANS2D no longer produces extremely long logs</a:t>
            </a:r>
          </a:p>
          <a:p>
            <a:endParaRPr lang="en-GB" dirty="0" smtClean="0"/>
          </a:p>
          <a:p>
            <a:pPr lvl="1"/>
            <a:endParaRPr lang="en-GB" dirty="0"/>
          </a:p>
        </p:txBody>
      </p:sp>
      <p:pic>
        <p:nvPicPr>
          <p:cNvPr id="3074" name="Picture 2" descr="http://www.mantidproject.org/images/2/29/Eventstime_rebin_st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060848"/>
            <a:ext cx="4226287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34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Misc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LARMOR and SANS2D IDF Changes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Bug Fixes</a:t>
            </a:r>
          </a:p>
          <a:p>
            <a:pPr lvl="1"/>
            <a:r>
              <a:rPr lang="en-GB" dirty="0"/>
              <a:t>LARMOR files now work with the Add Runs tab</a:t>
            </a:r>
          </a:p>
          <a:p>
            <a:pPr lvl="1"/>
            <a:r>
              <a:rPr lang="en-GB" dirty="0" err="1" smtClean="0"/>
              <a:t>YUnitLabels</a:t>
            </a:r>
            <a:r>
              <a:rPr lang="en-GB" dirty="0" smtClean="0"/>
              <a:t> of reduced workspaces corrected</a:t>
            </a:r>
          </a:p>
          <a:p>
            <a:pPr lvl="1"/>
            <a:r>
              <a:rPr lang="en-GB" dirty="0" smtClean="0"/>
              <a:t>SaveCanSAS1D is now more standards-conformant</a:t>
            </a:r>
          </a:p>
          <a:p>
            <a:pPr lvl="1"/>
            <a:r>
              <a:rPr lang="en-GB" dirty="0" smtClean="0"/>
              <a:t>Various “Display Mask” issues</a:t>
            </a:r>
          </a:p>
          <a:p>
            <a:pPr lvl="1"/>
            <a:r>
              <a:rPr lang="en-GB" dirty="0" smtClean="0"/>
              <a:t>Etc.</a:t>
            </a:r>
          </a:p>
          <a:p>
            <a:pPr lvl="1"/>
            <a:endParaRPr lang="en-GB" dirty="0"/>
          </a:p>
          <a:p>
            <a:r>
              <a:rPr lang="en-GB" dirty="0" smtClean="0"/>
              <a:t>Behind the Scenes</a:t>
            </a:r>
          </a:p>
          <a:p>
            <a:pPr lvl="1"/>
            <a:r>
              <a:rPr lang="en-GB" dirty="0" smtClean="0"/>
              <a:t>Increased coverage of automated tests</a:t>
            </a:r>
          </a:p>
          <a:p>
            <a:pPr lvl="1"/>
            <a:r>
              <a:rPr lang="en-GB" dirty="0" smtClean="0"/>
              <a:t>Tidying up - deprecated code removed</a:t>
            </a:r>
          </a:p>
          <a:p>
            <a:pPr lvl="1"/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2509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Muon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2727652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MuonAnalysis</a:t>
            </a: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205287"/>
          </a:xfrm>
        </p:spPr>
        <p:txBody>
          <a:bodyPr/>
          <a:lstStyle/>
          <a:p>
            <a:r>
              <a:rPr lang="en-GB" sz="1400" dirty="0"/>
              <a:t>Interface can now read CHRONUS, MUT and 'old' EMU data </a:t>
            </a:r>
          </a:p>
          <a:p>
            <a:r>
              <a:rPr lang="en-GB" sz="1400" dirty="0"/>
              <a:t>Make the interface less sensitive to filenames, e.g. can now use 00015189.nxs instead of MUSR00015189.nxs </a:t>
            </a:r>
          </a:p>
          <a:p>
            <a:r>
              <a:rPr lang="en-GB" sz="1400" dirty="0"/>
              <a:t>Added new option to Rebin algorihtm, FullBinsOnly so that can ignore last bin that may have width smaller than that requested bin width </a:t>
            </a:r>
          </a:p>
          <a:p>
            <a:r>
              <a:rPr lang="en-GB" sz="1400" dirty="0"/>
              <a:t>'Force' the user to use numeric characters for text boxes where alphabetic characters does not make sense </a:t>
            </a:r>
          </a:p>
          <a:p>
            <a:r>
              <a:rPr lang="en-GB" sz="1400" dirty="0"/>
              <a:t>The results table created from the 'Results Table' tab made editable </a:t>
            </a:r>
          </a:p>
          <a:p>
            <a:r>
              <a:rPr lang="en-GB" sz="1400" dirty="0"/>
              <a:t>Remove unpredictable bug that sometimes happened when datasets read in quick succession, by refactoring how groupping is handled within interface </a:t>
            </a:r>
          </a:p>
          <a:p>
            <a:r>
              <a:rPr lang="en-GB" sz="1400" dirty="0"/>
              <a:t>Fix bug to allow loading of data from the same instrument but where the number of histograms varies </a:t>
            </a:r>
          </a:p>
          <a:p>
            <a:r>
              <a:rPr lang="en-GB" sz="1400" dirty="0"/>
              <a:t>Add new plot policy option: "Use previous window" in Settings tab, which if selected will plot new data in previous plot window </a:t>
            </a:r>
          </a:p>
          <a:p>
            <a:r>
              <a:rPr lang="en-GB" sz="1400" dirty="0"/>
              <a:t>Allow data with zero good frames to be loaded and display warning to user </a:t>
            </a:r>
          </a:p>
          <a:p>
            <a:r>
              <a:rPr lang="en-GB" sz="1400" dirty="0"/>
              <a:t>Updated 'run information' to output Frames, and Counts to 3 decimal </a:t>
            </a:r>
          </a:p>
          <a:p>
            <a:endParaRPr lang="en-GB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467544" y="1196752"/>
            <a:ext cx="7903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http://www.mantidproject.org/Release_Notes_3_2_MuonAnalysis</a:t>
            </a:r>
          </a:p>
        </p:txBody>
      </p:sp>
    </p:spTree>
    <p:extLst>
      <p:ext uri="{BB962C8B-B14F-4D97-AF65-F5344CB8AC3E}">
        <p14:creationId xmlns:p14="http://schemas.microsoft.com/office/powerpoint/2010/main" val="35002793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MuonAnalysis – Settings tab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1385888"/>
            <a:ext cx="5381625" cy="408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/>
          <p:nvPr/>
        </p:nvSpPr>
        <p:spPr bwMode="auto">
          <a:xfrm>
            <a:off x="2843808" y="4941168"/>
            <a:ext cx="2304256" cy="216024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5364088" y="2420888"/>
            <a:ext cx="864096" cy="28803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92D05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6300192" y="2132856"/>
            <a:ext cx="20072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92D050"/>
                </a:solidFill>
              </a:rPr>
              <a:t>Now can’t type </a:t>
            </a:r>
          </a:p>
          <a:p>
            <a:r>
              <a:rPr lang="en-GB" dirty="0" smtClean="0">
                <a:solidFill>
                  <a:srgbClr val="92D050"/>
                </a:solidFill>
              </a:rPr>
              <a:t>letters</a:t>
            </a:r>
            <a:endParaRPr lang="en-GB" dirty="0">
              <a:solidFill>
                <a:srgbClr val="92D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60032" y="3892406"/>
            <a:ext cx="3504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0070C0"/>
                </a:solidFill>
              </a:rPr>
              <a:t>Run with FullBinsOnly=True</a:t>
            </a:r>
            <a:endParaRPr lang="en-GB" dirty="0">
              <a:solidFill>
                <a:srgbClr val="0070C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4355976" y="4077072"/>
            <a:ext cx="504056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585682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171450"/>
            <a:ext cx="8229600" cy="1143000"/>
          </a:xfrm>
        </p:spPr>
        <p:txBody>
          <a:bodyPr/>
          <a:lstStyle/>
          <a:p>
            <a:r>
              <a:rPr lang="en-GB" dirty="0" smtClean="0"/>
              <a:t>MuonAnalysis – Home tab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312" y="1556792"/>
            <a:ext cx="56959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ounded Rectangle 9"/>
          <p:cNvSpPr/>
          <p:nvPr/>
        </p:nvSpPr>
        <p:spPr bwMode="auto">
          <a:xfrm>
            <a:off x="2987824" y="3717032"/>
            <a:ext cx="1008112" cy="360040"/>
          </a:xfrm>
          <a:prstGeom prst="roundRect">
            <a:avLst/>
          </a:prstGeom>
          <a:noFill/>
          <a:ln w="38100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1" name="Rounded Rectangle 10"/>
          <p:cNvSpPr/>
          <p:nvPr/>
        </p:nvSpPr>
        <p:spPr bwMode="auto">
          <a:xfrm>
            <a:off x="6444208" y="3717032"/>
            <a:ext cx="576064" cy="360040"/>
          </a:xfrm>
          <a:prstGeom prst="round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85925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GB" dirty="0" smtClean="0"/>
              <a:t>New ALC Interface</a:t>
            </a:r>
            <a:br>
              <a:rPr lang="en-GB" dirty="0" smtClean="0"/>
            </a:br>
            <a:r>
              <a:rPr lang="en-GB" sz="2000" dirty="0" smtClean="0"/>
              <a:t>(ALC = Avoided Level Crossing)</a:t>
            </a:r>
            <a:endParaRPr lang="en-GB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1062038"/>
            <a:ext cx="8248650" cy="473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0671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GB" dirty="0" smtClean="0"/>
              <a:t>New ALC Interface</a:t>
            </a:r>
            <a:br>
              <a:rPr lang="en-GB" dirty="0" smtClean="0"/>
            </a:br>
            <a:r>
              <a:rPr lang="en-GB" sz="2000" dirty="0" smtClean="0"/>
              <a:t>(ALC = Avoided Level Crossing)</a:t>
            </a:r>
            <a:endParaRPr lang="en-GB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052513"/>
            <a:ext cx="8286750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29140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GB" dirty="0" smtClean="0"/>
              <a:t>New ALC Interface</a:t>
            </a:r>
            <a:br>
              <a:rPr lang="en-GB" dirty="0" smtClean="0"/>
            </a:br>
            <a:r>
              <a:rPr lang="en-GB" sz="2000" dirty="0" smtClean="0"/>
              <a:t>(ALC = Avoided Level Crossing)</a:t>
            </a:r>
            <a:endParaRPr lang="en-GB" sz="20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8" y="1057275"/>
            <a:ext cx="8277225" cy="474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25836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-18256"/>
            <a:ext cx="8229600" cy="1143000"/>
          </a:xfrm>
        </p:spPr>
        <p:txBody>
          <a:bodyPr/>
          <a:lstStyle/>
          <a:p>
            <a:r>
              <a:rPr lang="en-GB" dirty="0" smtClean="0"/>
              <a:t>Muon Other</a:t>
            </a:r>
            <a:endParaRPr lang="en-GB" sz="2000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1189162"/>
            <a:ext cx="5648325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11560" y="1986955"/>
            <a:ext cx="194421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70C0"/>
                </a:solidFill>
              </a:rPr>
              <a:t>Show high level summary formula string in fit function toolbox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0000"/>
                </a:solidFill>
              </a:rPr>
              <a:t>Show error in fitting tab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 smtClean="0"/>
              <a:t>Fortran </a:t>
            </a:r>
            <a:r>
              <a:rPr lang="en-GB" sz="1400" dirty="0" err="1"/>
              <a:t>MaxEnt</a:t>
            </a:r>
            <a:r>
              <a:rPr lang="en-GB" sz="1400" dirty="0"/>
              <a:t> </a:t>
            </a:r>
            <a:r>
              <a:rPr lang="en-GB" sz="1400" dirty="0" smtClean="0"/>
              <a:t>exposed </a:t>
            </a:r>
            <a:r>
              <a:rPr lang="en-GB" sz="1400" dirty="0"/>
              <a:t>to Mantid </a:t>
            </a:r>
            <a:r>
              <a:rPr lang="en-GB" sz="1400" dirty="0" smtClean="0"/>
              <a:t>(windows only)</a:t>
            </a:r>
            <a:endParaRPr lang="en-GB" sz="1400" dirty="0"/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2555776" y="2492896"/>
            <a:ext cx="1296144" cy="50405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" name="Straight Arrow Connector 6"/>
          <p:cNvCxnSpPr/>
          <p:nvPr/>
        </p:nvCxnSpPr>
        <p:spPr bwMode="auto">
          <a:xfrm>
            <a:off x="2555776" y="3325783"/>
            <a:ext cx="3888432" cy="27320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>
            <a:stCxn id="2" idx="3"/>
          </p:cNvCxnSpPr>
          <p:nvPr/>
        </p:nvCxnSpPr>
        <p:spPr bwMode="auto">
          <a:xfrm>
            <a:off x="2555776" y="3218062"/>
            <a:ext cx="3400225" cy="265921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522246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Framework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61449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800" dirty="0" smtClean="0"/>
              <a:t>Next Release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354505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coming in v3.3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Planned Release Date: Friday 31</a:t>
            </a:r>
            <a:r>
              <a:rPr lang="en-GB" baseline="30000" dirty="0" smtClean="0"/>
              <a:t>st</a:t>
            </a:r>
            <a:r>
              <a:rPr lang="en-GB" dirty="0" smtClean="0"/>
              <a:t> October 2014</a:t>
            </a:r>
          </a:p>
          <a:p>
            <a:pPr lvl="1"/>
            <a:r>
              <a:rPr lang="en-GB" dirty="0" smtClean="0"/>
              <a:t>Probably!</a:t>
            </a:r>
          </a:p>
          <a:p>
            <a:pPr lvl="1"/>
            <a:endParaRPr lang="en-GB" dirty="0" smtClean="0"/>
          </a:p>
          <a:p>
            <a:r>
              <a:rPr lang="en-GB" dirty="0" smtClean="0"/>
              <a:t>Mantid Roadmap</a:t>
            </a:r>
          </a:p>
          <a:p>
            <a:pPr lvl="1"/>
            <a:r>
              <a:rPr lang="en-GB" dirty="0">
                <a:hlinkClick r:id="rId3"/>
              </a:rPr>
              <a:t>http://</a:t>
            </a:r>
            <a:r>
              <a:rPr lang="en-GB" dirty="0" smtClean="0">
                <a:hlinkClick r:id="rId3"/>
              </a:rPr>
              <a:t>trac.mantidproject.org/mantid/roadmap</a:t>
            </a:r>
            <a:r>
              <a:rPr lang="en-GB" dirty="0" smtClean="0"/>
              <a:t> </a:t>
            </a:r>
          </a:p>
          <a:p>
            <a:pPr marL="457200" lvl="1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54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692696"/>
            <a:ext cx="8229600" cy="1143000"/>
          </a:xfrm>
        </p:spPr>
        <p:txBody>
          <a:bodyPr/>
          <a:lstStyle/>
          <a:p>
            <a:r>
              <a:rPr lang="en-GB" sz="4400" dirty="0" smtClean="0"/>
              <a:t>Thank you</a:t>
            </a:r>
            <a:endParaRPr lang="en-GB" sz="4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364" y="2122788"/>
            <a:ext cx="4383272" cy="2439386"/>
          </a:xfrm>
        </p:spPr>
      </p:pic>
    </p:spTree>
    <p:extLst>
      <p:ext uri="{BB962C8B-B14F-4D97-AF65-F5344CB8AC3E}">
        <p14:creationId xmlns:p14="http://schemas.microsoft.com/office/powerpoint/2010/main" val="416876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Framework – Bugs Fixed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328592"/>
          </a:xfrm>
        </p:spPr>
        <p:txBody>
          <a:bodyPr/>
          <a:lstStyle/>
          <a:p>
            <a:r>
              <a:rPr lang="en-GB" dirty="0" smtClean="0"/>
              <a:t>Memory Issues</a:t>
            </a:r>
          </a:p>
          <a:p>
            <a:pPr lvl="1">
              <a:spcAft>
                <a:spcPts val="600"/>
              </a:spcAft>
            </a:pPr>
            <a:r>
              <a:rPr lang="en-GB" dirty="0" smtClean="0"/>
              <a:t>Very slow deletion of large histogram workspaces on Windows. </a:t>
            </a:r>
          </a:p>
          <a:p>
            <a:pPr lvl="1">
              <a:spcAft>
                <a:spcPts val="600"/>
              </a:spcAft>
            </a:pPr>
            <a:r>
              <a:rPr lang="en-GB" dirty="0" smtClean="0"/>
              <a:t>MERLIN reduction on Windows 11mins-&gt;2mins!</a:t>
            </a:r>
          </a:p>
          <a:p>
            <a:pPr lvl="1">
              <a:spcAft>
                <a:spcPts val="600"/>
              </a:spcAft>
            </a:pPr>
            <a:r>
              <a:rPr lang="en-GB" dirty="0"/>
              <a:t>Several </a:t>
            </a:r>
            <a:r>
              <a:rPr lang="en-GB" dirty="0" smtClean="0"/>
              <a:t>other memory </a:t>
            </a:r>
            <a:r>
              <a:rPr lang="en-GB" dirty="0"/>
              <a:t>leaks have been tracked down and </a:t>
            </a:r>
            <a:r>
              <a:rPr lang="en-GB" dirty="0" smtClean="0"/>
              <a:t>resolved</a:t>
            </a:r>
            <a:endParaRPr lang="en-GB" dirty="0"/>
          </a:p>
          <a:p>
            <a:pPr lvl="1">
              <a:spcAft>
                <a:spcPts val="600"/>
              </a:spcAft>
            </a:pPr>
            <a:endParaRPr lang="en-GB" dirty="0" smtClean="0"/>
          </a:p>
          <a:p>
            <a:r>
              <a:rPr lang="en-GB" dirty="0" smtClean="0"/>
              <a:t>Windows 8</a:t>
            </a:r>
          </a:p>
          <a:p>
            <a:pPr lvl="1"/>
            <a:r>
              <a:rPr lang="en-GB" dirty="0" smtClean="0"/>
              <a:t>Fixed bug affecting loading some instrument geometries</a:t>
            </a:r>
            <a:endParaRPr lang="en-GB" dirty="0"/>
          </a:p>
        </p:txBody>
      </p:sp>
      <p:pic>
        <p:nvPicPr>
          <p:cNvPr id="11" name="Picture 10" descr="http://www.mozambique-gas-summit.com/wp-content/uploads/2012/12/big-tick-gree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116" y="1907919"/>
            <a:ext cx="504057" cy="49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mozambique-gas-summit.com/wp-content/uploads/2012/12/big-tick-green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3140968"/>
            <a:ext cx="504057" cy="49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03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Framework – Performance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328592"/>
          </a:xfrm>
        </p:spPr>
        <p:txBody>
          <a:bodyPr/>
          <a:lstStyle/>
          <a:p>
            <a:endParaRPr lang="en-GB" i="1" dirty="0" smtClean="0"/>
          </a:p>
          <a:p>
            <a:endParaRPr lang="en-GB" i="1" dirty="0"/>
          </a:p>
          <a:p>
            <a:endParaRPr lang="en-GB" i="1" dirty="0" smtClean="0"/>
          </a:p>
          <a:p>
            <a:endParaRPr lang="en-GB" i="1" dirty="0"/>
          </a:p>
          <a:p>
            <a:endParaRPr lang="en-GB" i="1" dirty="0" smtClean="0"/>
          </a:p>
          <a:p>
            <a:endParaRPr lang="en-GB" dirty="0"/>
          </a:p>
          <a:p>
            <a:endParaRPr lang="en-GB" dirty="0" smtClean="0"/>
          </a:p>
          <a:p>
            <a:pPr lvl="1"/>
            <a:r>
              <a:rPr lang="en-GB" dirty="0" smtClean="0"/>
              <a:t>Slow </a:t>
            </a:r>
            <a:r>
              <a:rPr lang="en-GB" dirty="0"/>
              <a:t>down relative to </a:t>
            </a:r>
            <a:r>
              <a:rPr lang="en-GB" dirty="0" smtClean="0"/>
              <a:t>in-memory </a:t>
            </a:r>
            <a:r>
              <a:rPr lang="en-GB" dirty="0"/>
              <a:t>workspaces was considered unacceptable in most </a:t>
            </a:r>
            <a:r>
              <a:rPr lang="en-GB" dirty="0" smtClean="0"/>
              <a:t>cases.</a:t>
            </a:r>
          </a:p>
          <a:p>
            <a:pPr lvl="1"/>
            <a:r>
              <a:rPr lang="en-GB" dirty="0" smtClean="0"/>
              <a:t>Mantid should continue to work in low memory situations but will using operating system facilities</a:t>
            </a:r>
          </a:p>
          <a:p>
            <a:endParaRPr lang="en-GB" dirty="0" smtClean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1799692" y="1053506"/>
            <a:ext cx="5256584" cy="2663525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GB" sz="3000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30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	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GB" sz="2400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        </a:t>
            </a:r>
            <a:r>
              <a:rPr lang="en-GB" sz="2400" b="0" dirty="0" smtClean="0">
                <a:ln w="18415" cmpd="sng">
                  <a:noFill/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Managed Workspaces</a:t>
            </a:r>
            <a:endParaRPr kumimoji="0" lang="en-GB" sz="2400" i="0" u="none" strike="noStrike" normalizeH="0" baseline="0" dirty="0" smtClean="0">
              <a:ln w="18415" cmpd="sng">
                <a:noFill/>
                <a:prstDash val="solid"/>
              </a:ln>
            </a:endParaRPr>
          </a:p>
        </p:txBody>
      </p:sp>
      <p:cxnSp>
        <p:nvCxnSpPr>
          <p:cNvPr id="13" name="Straight Connector 12"/>
          <p:cNvCxnSpPr/>
          <p:nvPr/>
        </p:nvCxnSpPr>
        <p:spPr bwMode="auto">
          <a:xfrm flipV="1">
            <a:off x="1907704" y="1196752"/>
            <a:ext cx="5112568" cy="237626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/>
          <p:cNvCxnSpPr/>
          <p:nvPr/>
        </p:nvCxnSpPr>
        <p:spPr bwMode="auto">
          <a:xfrm>
            <a:off x="1907704" y="1196752"/>
            <a:ext cx="5112568" cy="2376264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76077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Framework – Instrument Definitions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544616"/>
          </a:xfrm>
        </p:spPr>
        <p:txBody>
          <a:bodyPr/>
          <a:lstStyle/>
          <a:p>
            <a:r>
              <a:rPr lang="en-GB" dirty="0"/>
              <a:t>Sample and </a:t>
            </a:r>
            <a:r>
              <a:rPr lang="en-GB" dirty="0" smtClean="0"/>
              <a:t>source descriptions can contain collections of components</a:t>
            </a:r>
          </a:p>
          <a:p>
            <a:r>
              <a:rPr lang="en-GB" dirty="0" smtClean="0"/>
              <a:t>Extension of</a:t>
            </a:r>
            <a:r>
              <a:rPr lang="en-GB" i="1" dirty="0" smtClean="0"/>
              <a:t> &lt;locations</a:t>
            </a:r>
            <a:r>
              <a:rPr lang="en-GB" i="1" dirty="0"/>
              <a:t>&gt; </a:t>
            </a:r>
            <a:r>
              <a:rPr lang="en-GB" dirty="0"/>
              <a:t>tag </a:t>
            </a:r>
            <a:r>
              <a:rPr lang="en-GB" dirty="0" smtClean="0"/>
              <a:t>to step over theta while simultaneously rotating as it steps</a:t>
            </a:r>
          </a:p>
          <a:p>
            <a:pPr lvl="2"/>
            <a:r>
              <a:rPr lang="en-GB" i="1" dirty="0" smtClean="0">
                <a:solidFill>
                  <a:srgbClr val="FF0000"/>
                </a:solidFill>
              </a:rPr>
              <a:t>&lt;</a:t>
            </a:r>
            <a:r>
              <a:rPr lang="en-GB" i="1" dirty="0">
                <a:solidFill>
                  <a:srgbClr val="FF0000"/>
                </a:solidFill>
              </a:rPr>
              <a:t>locations t="1.0" t-end="4.0" n-elements="4" name="</a:t>
            </a:r>
            <a:r>
              <a:rPr lang="en-GB" i="1" dirty="0" err="1">
                <a:solidFill>
                  <a:srgbClr val="FF0000"/>
                </a:solidFill>
              </a:rPr>
              <a:t>det</a:t>
            </a:r>
            <a:r>
              <a:rPr lang="en-GB" i="1" dirty="0">
                <a:solidFill>
                  <a:srgbClr val="FF0000"/>
                </a:solidFill>
              </a:rPr>
              <a:t>" rot=1.0 rot-end=4.0 x-axis=0 y-axis=1 z-axis=0 /&gt;</a:t>
            </a:r>
            <a:endParaRPr lang="en-GB" i="1" dirty="0" smtClean="0">
              <a:solidFill>
                <a:srgbClr val="FF0000"/>
              </a:solidFill>
            </a:endParaRPr>
          </a:p>
          <a:p>
            <a:pPr lvl="1"/>
            <a:r>
              <a:rPr lang="en-GB" dirty="0"/>
              <a:t>which will be equivalent </a:t>
            </a:r>
            <a:r>
              <a:rPr lang="en-GB" dirty="0" smtClean="0"/>
              <a:t>to:</a:t>
            </a:r>
          </a:p>
          <a:p>
            <a:pPr lvl="2"/>
            <a:r>
              <a:rPr lang="en-GB" dirty="0">
                <a:solidFill>
                  <a:srgbClr val="FF0000"/>
                </a:solidFill>
              </a:rPr>
              <a:t>&lt;location t="1.0" name="det1" rot=1.0 x-axis=0 y-axis=1 z-axis=0 </a:t>
            </a:r>
            <a:r>
              <a:rPr lang="en-GB" dirty="0" smtClean="0">
                <a:solidFill>
                  <a:srgbClr val="FF0000"/>
                </a:solidFill>
              </a:rPr>
              <a:t>/&gt;</a:t>
            </a:r>
          </a:p>
          <a:p>
            <a:pPr lvl="2"/>
            <a:r>
              <a:rPr lang="en-GB" dirty="0" smtClean="0">
                <a:solidFill>
                  <a:srgbClr val="FF0000"/>
                </a:solidFill>
              </a:rPr>
              <a:t>&lt;</a:t>
            </a:r>
            <a:r>
              <a:rPr lang="en-GB" dirty="0">
                <a:solidFill>
                  <a:srgbClr val="FF0000"/>
                </a:solidFill>
              </a:rPr>
              <a:t>location t="2.0" name="det1" rot=2.0 x-axis=0 y-axis=1 z-axis=0 /&gt; </a:t>
            </a:r>
            <a:endParaRPr lang="en-GB" dirty="0" smtClean="0">
              <a:solidFill>
                <a:srgbClr val="FF0000"/>
              </a:solidFill>
            </a:endParaRPr>
          </a:p>
          <a:p>
            <a:pPr lvl="2"/>
            <a:r>
              <a:rPr lang="en-GB" dirty="0" smtClean="0">
                <a:solidFill>
                  <a:srgbClr val="FF0000"/>
                </a:solidFill>
              </a:rPr>
              <a:t>&lt;</a:t>
            </a:r>
            <a:r>
              <a:rPr lang="en-GB" dirty="0">
                <a:solidFill>
                  <a:srgbClr val="FF0000"/>
                </a:solidFill>
              </a:rPr>
              <a:t>location t="3.0" name="det1" rot=3.0 x-axis=0 y-axis=1 z-axis=0 /&gt; </a:t>
            </a:r>
            <a:endParaRPr lang="en-GB" dirty="0" smtClean="0">
              <a:solidFill>
                <a:srgbClr val="FF0000"/>
              </a:solidFill>
            </a:endParaRPr>
          </a:p>
          <a:p>
            <a:pPr lvl="2"/>
            <a:r>
              <a:rPr lang="en-GB" dirty="0" smtClean="0">
                <a:solidFill>
                  <a:srgbClr val="FF0000"/>
                </a:solidFill>
              </a:rPr>
              <a:t>&lt;</a:t>
            </a:r>
            <a:r>
              <a:rPr lang="en-GB" dirty="0">
                <a:solidFill>
                  <a:srgbClr val="FF0000"/>
                </a:solidFill>
              </a:rPr>
              <a:t>location t="4.0" name="det1" rot=4.0 x-axis=0 y-axis=1 z-axis=0 /&gt;</a:t>
            </a:r>
          </a:p>
        </p:txBody>
      </p:sp>
    </p:spTree>
    <p:extLst>
      <p:ext uri="{BB962C8B-B14F-4D97-AF65-F5344CB8AC3E}">
        <p14:creationId xmlns:p14="http://schemas.microsoft.com/office/powerpoint/2010/main" val="173187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tid slide template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Mantid slide template</Template>
  <TotalTime>2395</TotalTime>
  <Words>1465</Words>
  <Application>Microsoft Office PowerPoint</Application>
  <PresentationFormat>On-screen Show (4:3)</PresentationFormat>
  <Paragraphs>368</Paragraphs>
  <Slides>62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Mantid slide template</vt:lpstr>
      <vt:lpstr>Mantid Release Presentation</vt:lpstr>
      <vt:lpstr>What is this meeting</vt:lpstr>
      <vt:lpstr>What we targeted for v3.2</vt:lpstr>
      <vt:lpstr>Training Courses</vt:lpstr>
      <vt:lpstr>Supported Platforms</vt:lpstr>
      <vt:lpstr>PowerPoint Presentation</vt:lpstr>
      <vt:lpstr>Framework – Bugs Fixed</vt:lpstr>
      <vt:lpstr>Framework – Performance</vt:lpstr>
      <vt:lpstr>Framework – Instrument Definitions</vt:lpstr>
      <vt:lpstr>Framework – New Algorithms</vt:lpstr>
      <vt:lpstr>PowerPoint Presentation</vt:lpstr>
      <vt:lpstr>User Interface - Plotting</vt:lpstr>
      <vt:lpstr>User Interface - Plotting</vt:lpstr>
      <vt:lpstr>User Interface – Algorithm Dialogs</vt:lpstr>
      <vt:lpstr>User Interface - ICAT</vt:lpstr>
      <vt:lpstr>Slice Viewer</vt:lpstr>
      <vt:lpstr>Tiled graphs</vt:lpstr>
      <vt:lpstr>Tiled graphs</vt:lpstr>
      <vt:lpstr>Tiled graphs</vt:lpstr>
      <vt:lpstr>Nested Algorithm History</vt:lpstr>
      <vt:lpstr>PowerPoint Presentation</vt:lpstr>
      <vt:lpstr>The need to improve</vt:lpstr>
      <vt:lpstr>The old approach</vt:lpstr>
      <vt:lpstr>The improved documentation workflow</vt:lpstr>
      <vt:lpstr>New web server</vt:lpstr>
      <vt:lpstr>Updated website</vt:lpstr>
      <vt:lpstr>Access for all</vt:lpstr>
      <vt:lpstr>Content</vt:lpstr>
      <vt:lpstr>The a site of two halves</vt:lpstr>
      <vt:lpstr>PowerPoint Presentation</vt:lpstr>
      <vt:lpstr>PowerPoint Presentation</vt:lpstr>
      <vt:lpstr>Indirect Inelastic</vt:lpstr>
      <vt:lpstr>PowerPoint Presentation</vt:lpstr>
      <vt:lpstr>Improvements to Stitch1D</vt:lpstr>
      <vt:lpstr>Angles and Position Correction</vt:lpstr>
      <vt:lpstr>Loading and Saving</vt:lpstr>
      <vt:lpstr>Refl Gui Improvements</vt:lpstr>
      <vt:lpstr>Refl Gui Improvements</vt:lpstr>
      <vt:lpstr>Refl Gui Improvements</vt:lpstr>
      <vt:lpstr>Other Changes</vt:lpstr>
      <vt:lpstr>PowerPoint Presentation</vt:lpstr>
      <vt:lpstr>Integration</vt:lpstr>
      <vt:lpstr>Integration</vt:lpstr>
      <vt:lpstr>PowerPoint Presentation</vt:lpstr>
      <vt:lpstr>EnginX</vt:lpstr>
      <vt:lpstr>Other Additions and Fixes </vt:lpstr>
      <vt:lpstr>PowerPoint Presentation</vt:lpstr>
      <vt:lpstr>SANS2D Tube Calibration</vt:lpstr>
      <vt:lpstr>Mask Files</vt:lpstr>
      <vt:lpstr>Misc</vt:lpstr>
      <vt:lpstr>Misc</vt:lpstr>
      <vt:lpstr>PowerPoint Presentation</vt:lpstr>
      <vt:lpstr>MuonAnalysis</vt:lpstr>
      <vt:lpstr>MuonAnalysis – Settings tab</vt:lpstr>
      <vt:lpstr>MuonAnalysis – Home tab</vt:lpstr>
      <vt:lpstr>New ALC Interface (ALC = Avoided Level Crossing)</vt:lpstr>
      <vt:lpstr>New ALC Interface (ALC = Avoided Level Crossing)</vt:lpstr>
      <vt:lpstr>New ALC Interface (ALC = Avoided Level Crossing)</vt:lpstr>
      <vt:lpstr>Muon Other</vt:lpstr>
      <vt:lpstr>PowerPoint Presentation</vt:lpstr>
      <vt:lpstr>What’s coming in v3.3</vt:lpstr>
      <vt:lpstr>Thank you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Mantid Release Presentation</dc:title>
  <dc:creator>Nicholas Draper</dc:creator>
  <cp:lastModifiedBy>Gigg, Martyn (Tessella,RAL,ISIS)</cp:lastModifiedBy>
  <cp:revision>122</cp:revision>
  <dcterms:created xsi:type="dcterms:W3CDTF">2013-04-30T09:36:35Z</dcterms:created>
  <dcterms:modified xsi:type="dcterms:W3CDTF">2014-07-11T11:50:28Z</dcterms:modified>
</cp:coreProperties>
</file>